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4" r:id="rId6"/>
    <p:sldId id="269" r:id="rId7"/>
    <p:sldId id="270" r:id="rId8"/>
    <p:sldId id="321" r:id="rId9"/>
    <p:sldId id="322" r:id="rId10"/>
    <p:sldId id="323" r:id="rId11"/>
    <p:sldId id="324" r:id="rId12"/>
    <p:sldId id="325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326" r:id="rId27"/>
    <p:sldId id="327" r:id="rId28"/>
    <p:sldId id="328" r:id="rId29"/>
    <p:sldId id="329" r:id="rId30"/>
    <p:sldId id="330" r:id="rId31"/>
    <p:sldId id="286" r:id="rId32"/>
    <p:sldId id="287" r:id="rId33"/>
    <p:sldId id="288" r:id="rId34"/>
    <p:sldId id="289" r:id="rId35"/>
    <p:sldId id="332" r:id="rId36"/>
    <p:sldId id="290" r:id="rId37"/>
    <p:sldId id="291" r:id="rId38"/>
    <p:sldId id="333" r:id="rId39"/>
    <p:sldId id="334" r:id="rId40"/>
    <p:sldId id="335" r:id="rId41"/>
    <p:sldId id="336" r:id="rId42"/>
    <p:sldId id="338" r:id="rId43"/>
    <p:sldId id="355" r:id="rId44"/>
    <p:sldId id="356" r:id="rId45"/>
    <p:sldId id="357" r:id="rId46"/>
    <p:sldId id="358" r:id="rId47"/>
    <p:sldId id="359" r:id="rId48"/>
    <p:sldId id="360" r:id="rId49"/>
    <p:sldId id="345" r:id="rId50"/>
    <p:sldId id="339" r:id="rId51"/>
    <p:sldId id="340" r:id="rId52"/>
    <p:sldId id="341" r:id="rId53"/>
    <p:sldId id="342" r:id="rId54"/>
    <p:sldId id="343" r:id="rId55"/>
    <p:sldId id="344" r:id="rId56"/>
    <p:sldId id="346" r:id="rId57"/>
    <p:sldId id="347" r:id="rId58"/>
    <p:sldId id="348" r:id="rId59"/>
    <p:sldId id="349" r:id="rId60"/>
    <p:sldId id="350" r:id="rId61"/>
    <p:sldId id="351" r:id="rId62"/>
    <p:sldId id="354" r:id="rId63"/>
    <p:sldId id="352" r:id="rId64"/>
    <p:sldId id="361" r:id="rId65"/>
    <p:sldId id="362" r:id="rId66"/>
    <p:sldId id="363" r:id="rId67"/>
    <p:sldId id="364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65" r:id="rId78"/>
    <p:sldId id="366" r:id="rId79"/>
    <p:sldId id="367" r:id="rId80"/>
    <p:sldId id="368" r:id="rId81"/>
    <p:sldId id="369" r:id="rId82"/>
    <p:sldId id="370" r:id="rId83"/>
    <p:sldId id="37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43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21FA4-AB04-4CEE-A014-9EFC97FD9EC2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7CB1-3F80-4F75-A996-E60EA8A4786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817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0EE46-7079-4A37-A534-6A61D40C656D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3896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 the audience what the null and hypothesis might</a:t>
            </a:r>
            <a:r>
              <a:rPr lang="en-GB" baseline="0" dirty="0" smtClean="0"/>
              <a:t> be, what type of data we would have and what test we should consider using.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2029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Since we have two categorical</a:t>
            </a:r>
            <a:r>
              <a:rPr lang="en-GB" baseline="0" dirty="0" smtClean="0"/>
              <a:t> variables and want to know if they are associated we can use a chi-squared test. Class could be considered as an ordinal variable but there are only 3 levels here and so a chi-squared test therefore be quite appropriate. Point out there are 3 rows and 2 columns in our table and hence this is called a 3x2 contingency table. Discuss whether the table suggests class and survival are connected and try to tease out that we might be better looking at the % of 1</a:t>
            </a:r>
            <a:r>
              <a:rPr lang="en-GB" baseline="30000" dirty="0" smtClean="0"/>
              <a:t>st</a:t>
            </a:r>
            <a:r>
              <a:rPr lang="en-GB" baseline="0" dirty="0" smtClean="0"/>
              <a:t> class passengers that died/survived and compare this with the % for 2</a:t>
            </a:r>
            <a:r>
              <a:rPr lang="en-GB" baseline="30000" dirty="0" smtClean="0"/>
              <a:t>nd</a:t>
            </a:r>
            <a:r>
              <a:rPr lang="en-GB" baseline="0" dirty="0" smtClean="0"/>
              <a:t> class and 3</a:t>
            </a:r>
            <a:r>
              <a:rPr lang="en-GB" baseline="30000" dirty="0" smtClean="0"/>
              <a:t>rd</a:t>
            </a:r>
            <a:r>
              <a:rPr lang="en-GB" baseline="0" dirty="0" smtClean="0"/>
              <a:t> class.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108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Discuss that this is what the % would be if there</a:t>
            </a:r>
            <a:r>
              <a:rPr lang="en-GB" baseline="0" dirty="0" smtClean="0"/>
              <a:t> was no difference between the classes with respect to the chances of survival.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4155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These show</a:t>
            </a:r>
            <a:r>
              <a:rPr lang="en-GB" baseline="0" dirty="0" smtClean="0"/>
              <a:t> the % that were OBSERVED deaths in each class and are compared with the EXPECTED % shown in the previous slide. Discuss how the observed % for 1</a:t>
            </a:r>
            <a:r>
              <a:rPr lang="en-GB" baseline="30000" dirty="0" smtClean="0"/>
              <a:t>st</a:t>
            </a:r>
            <a:r>
              <a:rPr lang="en-GB" baseline="0" dirty="0" smtClean="0"/>
              <a:t> class is the lowest whilst 3</a:t>
            </a:r>
            <a:r>
              <a:rPr lang="en-GB" baseline="30000" dirty="0" smtClean="0"/>
              <a:t>rd</a:t>
            </a:r>
            <a:r>
              <a:rPr lang="en-GB" baseline="0" dirty="0" smtClean="0"/>
              <a:t> class is the highest.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76604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slide is shown since the chi-squared test formally compares the observed</a:t>
            </a:r>
            <a:r>
              <a:rPr lang="en-GB" baseline="0" dirty="0" smtClean="0"/>
              <a:t> FREQUENCIES with the expected frequencies.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229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412217-5350-400D-BBFA-487605D56B2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65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is an optional slide if your session allowed time for this to be included and shows how the chi-squared test statistic compares the observed and expected.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A5C98-5A61-4815-8FF6-58A01FAC9068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9206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372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9283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3655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36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4406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829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986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3180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555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439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117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EFF91-21D8-4AF9-AA9B-C6488887CD64}" type="datetimeFigureOut">
              <a:rPr lang="en-IN" smtClean="0"/>
              <a:pPr/>
              <a:t>02-11-2022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34C81-1D87-404B-B3D3-032A22F663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5738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9" Type="http://schemas.openxmlformats.org/officeDocument/2006/relationships/image" Target="../media/image9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0.wmf"/><Relationship Id="rId7" Type="http://schemas.openxmlformats.org/officeDocument/2006/relationships/image" Target="../media/image104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9" Type="http://schemas.openxmlformats.org/officeDocument/2006/relationships/image" Target="../media/image106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Hypothetical Testing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696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990600"/>
            <a:ext cx="8458200" cy="2057400"/>
          </a:xfrm>
        </p:spPr>
        <p:txBody>
          <a:bodyPr>
            <a:normAutofit/>
          </a:bodyPr>
          <a:lstStyle/>
          <a:p>
            <a:r>
              <a:rPr lang="en-GB" sz="2600" dirty="0"/>
              <a:t>Same proportion of people would have died in each class!</a:t>
            </a:r>
          </a:p>
          <a:p>
            <a:r>
              <a:rPr lang="en-GB" sz="2600" dirty="0"/>
              <a:t>Overall, 809 people died out of 1309 = 61.8%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6400" y="25400"/>
            <a:ext cx="8839200" cy="1143000"/>
          </a:xfrm>
        </p:spPr>
        <p:txBody>
          <a:bodyPr>
            <a:normAutofit/>
          </a:bodyPr>
          <a:lstStyle/>
          <a:p>
            <a:r>
              <a:rPr lang="en-GB" sz="3600" dirty="0"/>
              <a:t>What would be expected if the null is true?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81601"/>
            <a:ext cx="6705600" cy="371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3379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990600"/>
            <a:ext cx="8458200" cy="2057400"/>
          </a:xfrm>
        </p:spPr>
        <p:txBody>
          <a:bodyPr>
            <a:normAutofit/>
          </a:bodyPr>
          <a:lstStyle/>
          <a:p>
            <a:r>
              <a:rPr lang="en-GB" sz="2600" dirty="0"/>
              <a:t>Same proportion of people would have died in each class!</a:t>
            </a:r>
          </a:p>
          <a:p>
            <a:r>
              <a:rPr lang="en-GB" sz="2600" dirty="0"/>
              <a:t>Overall, 809 people died out of 1309 = 61.8%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6400" y="25400"/>
            <a:ext cx="8839200" cy="1143000"/>
          </a:xfrm>
        </p:spPr>
        <p:txBody>
          <a:bodyPr>
            <a:normAutofit/>
          </a:bodyPr>
          <a:lstStyle/>
          <a:p>
            <a:r>
              <a:rPr lang="en-GB" sz="3600" dirty="0"/>
              <a:t>What would be expected if the null is true?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97185"/>
            <a:ext cx="6858000" cy="3798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799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6400" y="25400"/>
            <a:ext cx="8839200" cy="1143000"/>
          </a:xfrm>
        </p:spPr>
        <p:txBody>
          <a:bodyPr>
            <a:normAutofit/>
          </a:bodyPr>
          <a:lstStyle/>
          <a:p>
            <a:r>
              <a:rPr lang="en-GB" sz="3600" dirty="0"/>
              <a:t>Chi-Squared Test Actually Compares Observed and Expected Frequencies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219200"/>
            <a:ext cx="701575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5410201"/>
            <a:ext cx="838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Expected number dying in each class = 0.618 * no. in class</a:t>
            </a:r>
          </a:p>
        </p:txBody>
      </p:sp>
    </p:spTree>
    <p:extLst>
      <p:ext uri="{BB962C8B-B14F-4D97-AF65-F5344CB8AC3E}">
        <p14:creationId xmlns:p14="http://schemas.microsoft.com/office/powerpoint/2010/main" xmlns="" val="31480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Steps to Perform Hypothesis Testing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 smtClean="0"/>
              <a:t>Finding Null Hypothesis(H0) and Alternative </a:t>
            </a:r>
            <a:r>
              <a:rPr lang="en-IN" dirty="0" err="1" smtClean="0"/>
              <a:t>Hypthesis</a:t>
            </a:r>
            <a:r>
              <a:rPr lang="en-IN" dirty="0" smtClean="0"/>
              <a:t>(H1)</a:t>
            </a:r>
          </a:p>
          <a:p>
            <a:pPr marL="514350" indent="-514350">
              <a:buAutoNum type="arabicPeriod"/>
            </a:pPr>
            <a:r>
              <a:rPr lang="en-IN" dirty="0" smtClean="0"/>
              <a:t>Specifying Confidence interval or Level of Significance </a:t>
            </a:r>
          </a:p>
          <a:p>
            <a:pPr marL="514350" indent="-514350">
              <a:buAutoNum type="arabicPeriod"/>
            </a:pPr>
            <a:r>
              <a:rPr lang="en-IN" dirty="0" smtClean="0"/>
              <a:t>Apply test statistic</a:t>
            </a:r>
          </a:p>
          <a:p>
            <a:pPr marL="514350" indent="-514350">
              <a:buAutoNum type="arabicPeriod"/>
            </a:pPr>
            <a:r>
              <a:rPr lang="en-IN" dirty="0" smtClean="0"/>
              <a:t>Looking into statistic table to compare obtained value and p value</a:t>
            </a:r>
          </a:p>
          <a:p>
            <a:pPr marL="514350" indent="-514350">
              <a:buAutoNum type="arabicPeriod"/>
            </a:pPr>
            <a:r>
              <a:rPr lang="en-IN" dirty="0" smtClean="0"/>
              <a:t>Proving Null Hypothesis is rejected or Accepted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At alpha value, </a:t>
            </a:r>
            <a:r>
              <a:rPr lang="en-IN" dirty="0" err="1" smtClean="0"/>
              <a:t>Pvalue</a:t>
            </a:r>
            <a:r>
              <a:rPr lang="en-IN" dirty="0" smtClean="0"/>
              <a:t>&lt; </a:t>
            </a:r>
            <a:r>
              <a:rPr lang="en-IN" dirty="0" err="1" smtClean="0"/>
              <a:t>calc</a:t>
            </a:r>
            <a:r>
              <a:rPr lang="en-IN" dirty="0" smtClean="0"/>
              <a:t> value =&gt;REJECT H0</a:t>
            </a:r>
            <a:r>
              <a:rPr lang="en-IN" dirty="0"/>
              <a:t>	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</a:t>
            </a:r>
            <a:r>
              <a:rPr lang="en-US" dirty="0" smtClean="0"/>
              <a:t> </a:t>
            </a:r>
            <a:r>
              <a:rPr lang="en-US" dirty="0"/>
              <a:t>p-value &gt; </a:t>
            </a:r>
            <a:r>
              <a:rPr lang="en-US" dirty="0" err="1" smtClean="0"/>
              <a:t>calc</a:t>
            </a:r>
            <a:r>
              <a:rPr lang="en-US" dirty="0" smtClean="0"/>
              <a:t> Value=&gt; Retain H0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0514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91039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78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Old System Vs New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/>
          <a:lstStyle/>
          <a:p>
            <a:r>
              <a:rPr lang="en-IN" dirty="0" smtClean="0"/>
              <a:t>                     old System</a:t>
            </a:r>
          </a:p>
          <a:p>
            <a:r>
              <a:rPr lang="en-IN" dirty="0" smtClean="0"/>
              <a:t>In Preparing 100 screws</a:t>
            </a:r>
          </a:p>
          <a:p>
            <a:pPr marL="0" indent="0">
              <a:buNone/>
            </a:pPr>
            <a:r>
              <a:rPr lang="en-IN" dirty="0" smtClean="0"/>
              <a:t>           screws        probability</a:t>
            </a:r>
            <a:r>
              <a:rPr lang="en-IN" dirty="0"/>
              <a:t>	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95/100 -&gt; 0.49</a:t>
            </a:r>
          </a:p>
          <a:p>
            <a:pPr marL="0" indent="0">
              <a:buNone/>
            </a:pPr>
            <a:r>
              <a:rPr lang="en-IN" dirty="0" smtClean="0"/>
              <a:t>           94/100 -&gt; 0.32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93/100-&gt; 0.10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92/100-&gt; 0.5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2054" y="1825625"/>
            <a:ext cx="5313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                     New System</a:t>
            </a:r>
          </a:p>
          <a:p>
            <a:r>
              <a:rPr lang="en-IN" dirty="0" smtClean="0"/>
              <a:t>In Preparing 100 screws  claims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smtClean="0"/>
              <a:t>           screws        probability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smtClean="0"/>
              <a:t>            95/100 -&gt; 0.55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smtClean="0"/>
              <a:t>  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 </a:t>
            </a:r>
            <a:r>
              <a:rPr lang="en-IN" dirty="0" smtClean="0"/>
              <a:t>sample 100 -&gt; 92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43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648200" y="2514600"/>
            <a:ext cx="457200" cy="457200"/>
          </a:xfrm>
          <a:custGeom>
            <a:avLst/>
            <a:gdLst>
              <a:gd name="T0" fmla="*/ 0 w 288"/>
              <a:gd name="T1" fmla="*/ 447675 h 288"/>
              <a:gd name="T2" fmla="*/ 152400 w 288"/>
              <a:gd name="T3" fmla="*/ 381000 h 288"/>
              <a:gd name="T4" fmla="*/ 247650 w 288"/>
              <a:gd name="T5" fmla="*/ 307975 h 288"/>
              <a:gd name="T6" fmla="*/ 322263 w 288"/>
              <a:gd name="T7" fmla="*/ 211138 h 288"/>
              <a:gd name="T8" fmla="*/ 398463 w 288"/>
              <a:gd name="T9" fmla="*/ 84138 h 288"/>
              <a:gd name="T10" fmla="*/ 455613 w 288"/>
              <a:gd name="T11" fmla="*/ 0 h 288"/>
              <a:gd name="T12" fmla="*/ 455613 w 288"/>
              <a:gd name="T13" fmla="*/ 455613 h 288"/>
              <a:gd name="T14" fmla="*/ 0 w 288"/>
              <a:gd name="T15" fmla="*/ 455613 h 288"/>
              <a:gd name="T16" fmla="*/ 0 w 288"/>
              <a:gd name="T17" fmla="*/ 447675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" h="288">
                <a:moveTo>
                  <a:pt x="0" y="282"/>
                </a:moveTo>
                <a:lnTo>
                  <a:pt x="96" y="240"/>
                </a:lnTo>
                <a:lnTo>
                  <a:pt x="156" y="194"/>
                </a:lnTo>
                <a:lnTo>
                  <a:pt x="203" y="133"/>
                </a:lnTo>
                <a:lnTo>
                  <a:pt x="251" y="53"/>
                </a:lnTo>
                <a:lnTo>
                  <a:pt x="287" y="0"/>
                </a:lnTo>
                <a:lnTo>
                  <a:pt x="287" y="287"/>
                </a:lnTo>
                <a:lnTo>
                  <a:pt x="0" y="287"/>
                </a:lnTo>
                <a:lnTo>
                  <a:pt x="0" y="282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91200" y="3962400"/>
            <a:ext cx="457200" cy="457200"/>
          </a:xfrm>
          <a:custGeom>
            <a:avLst/>
            <a:gdLst>
              <a:gd name="T0" fmla="*/ 455613 w 288"/>
              <a:gd name="T1" fmla="*/ 447675 h 288"/>
              <a:gd name="T2" fmla="*/ 304800 w 288"/>
              <a:gd name="T3" fmla="*/ 381000 h 288"/>
              <a:gd name="T4" fmla="*/ 207963 w 288"/>
              <a:gd name="T5" fmla="*/ 307975 h 288"/>
              <a:gd name="T6" fmla="*/ 131763 w 288"/>
              <a:gd name="T7" fmla="*/ 211138 h 288"/>
              <a:gd name="T8" fmla="*/ 57150 w 288"/>
              <a:gd name="T9" fmla="*/ 84138 h 288"/>
              <a:gd name="T10" fmla="*/ 0 w 288"/>
              <a:gd name="T11" fmla="*/ 0 h 288"/>
              <a:gd name="T12" fmla="*/ 0 w 288"/>
              <a:gd name="T13" fmla="*/ 455613 h 288"/>
              <a:gd name="T14" fmla="*/ 455613 w 288"/>
              <a:gd name="T15" fmla="*/ 455613 h 288"/>
              <a:gd name="T16" fmla="*/ 455613 w 288"/>
              <a:gd name="T17" fmla="*/ 447675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" h="288">
                <a:moveTo>
                  <a:pt x="287" y="282"/>
                </a:moveTo>
                <a:lnTo>
                  <a:pt x="192" y="240"/>
                </a:lnTo>
                <a:lnTo>
                  <a:pt x="131" y="194"/>
                </a:lnTo>
                <a:lnTo>
                  <a:pt x="83" y="133"/>
                </a:lnTo>
                <a:lnTo>
                  <a:pt x="36" y="53"/>
                </a:lnTo>
                <a:lnTo>
                  <a:pt x="0" y="0"/>
                </a:lnTo>
                <a:lnTo>
                  <a:pt x="0" y="287"/>
                </a:lnTo>
                <a:lnTo>
                  <a:pt x="287" y="287"/>
                </a:lnTo>
                <a:lnTo>
                  <a:pt x="287" y="282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5791200" y="5410200"/>
            <a:ext cx="457200" cy="457200"/>
          </a:xfrm>
          <a:custGeom>
            <a:avLst/>
            <a:gdLst>
              <a:gd name="T0" fmla="*/ 455613 w 288"/>
              <a:gd name="T1" fmla="*/ 447675 h 288"/>
              <a:gd name="T2" fmla="*/ 304800 w 288"/>
              <a:gd name="T3" fmla="*/ 381000 h 288"/>
              <a:gd name="T4" fmla="*/ 207963 w 288"/>
              <a:gd name="T5" fmla="*/ 307975 h 288"/>
              <a:gd name="T6" fmla="*/ 131763 w 288"/>
              <a:gd name="T7" fmla="*/ 211138 h 288"/>
              <a:gd name="T8" fmla="*/ 57150 w 288"/>
              <a:gd name="T9" fmla="*/ 84138 h 288"/>
              <a:gd name="T10" fmla="*/ 0 w 288"/>
              <a:gd name="T11" fmla="*/ 0 h 288"/>
              <a:gd name="T12" fmla="*/ 0 w 288"/>
              <a:gd name="T13" fmla="*/ 455613 h 288"/>
              <a:gd name="T14" fmla="*/ 455613 w 288"/>
              <a:gd name="T15" fmla="*/ 455613 h 288"/>
              <a:gd name="T16" fmla="*/ 455613 w 288"/>
              <a:gd name="T17" fmla="*/ 447675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" h="288">
                <a:moveTo>
                  <a:pt x="287" y="282"/>
                </a:moveTo>
                <a:lnTo>
                  <a:pt x="192" y="240"/>
                </a:lnTo>
                <a:lnTo>
                  <a:pt x="131" y="194"/>
                </a:lnTo>
                <a:lnTo>
                  <a:pt x="83" y="133"/>
                </a:lnTo>
                <a:lnTo>
                  <a:pt x="36" y="53"/>
                </a:lnTo>
                <a:lnTo>
                  <a:pt x="0" y="0"/>
                </a:lnTo>
                <a:lnTo>
                  <a:pt x="0" y="287"/>
                </a:lnTo>
                <a:lnTo>
                  <a:pt x="287" y="287"/>
                </a:lnTo>
                <a:lnTo>
                  <a:pt x="287" y="282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4648200" y="5410200"/>
            <a:ext cx="457200" cy="457200"/>
          </a:xfrm>
          <a:custGeom>
            <a:avLst/>
            <a:gdLst>
              <a:gd name="T0" fmla="*/ 0 w 288"/>
              <a:gd name="T1" fmla="*/ 447675 h 288"/>
              <a:gd name="T2" fmla="*/ 152400 w 288"/>
              <a:gd name="T3" fmla="*/ 381000 h 288"/>
              <a:gd name="T4" fmla="*/ 247650 w 288"/>
              <a:gd name="T5" fmla="*/ 307975 h 288"/>
              <a:gd name="T6" fmla="*/ 322263 w 288"/>
              <a:gd name="T7" fmla="*/ 211138 h 288"/>
              <a:gd name="T8" fmla="*/ 398463 w 288"/>
              <a:gd name="T9" fmla="*/ 84138 h 288"/>
              <a:gd name="T10" fmla="*/ 455613 w 288"/>
              <a:gd name="T11" fmla="*/ 0 h 288"/>
              <a:gd name="T12" fmla="*/ 455613 w 288"/>
              <a:gd name="T13" fmla="*/ 455613 h 288"/>
              <a:gd name="T14" fmla="*/ 0 w 288"/>
              <a:gd name="T15" fmla="*/ 455613 h 288"/>
              <a:gd name="T16" fmla="*/ 0 w 288"/>
              <a:gd name="T17" fmla="*/ 447675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88" h="288">
                <a:moveTo>
                  <a:pt x="0" y="282"/>
                </a:moveTo>
                <a:lnTo>
                  <a:pt x="96" y="240"/>
                </a:lnTo>
                <a:lnTo>
                  <a:pt x="156" y="194"/>
                </a:lnTo>
                <a:lnTo>
                  <a:pt x="203" y="133"/>
                </a:lnTo>
                <a:lnTo>
                  <a:pt x="251" y="53"/>
                </a:lnTo>
                <a:lnTo>
                  <a:pt x="287" y="0"/>
                </a:lnTo>
                <a:lnTo>
                  <a:pt x="287" y="287"/>
                </a:lnTo>
                <a:lnTo>
                  <a:pt x="0" y="287"/>
                </a:lnTo>
                <a:lnTo>
                  <a:pt x="0" y="282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rgbClr val="66FFFF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4495800" y="2057400"/>
            <a:ext cx="952500" cy="914400"/>
          </a:xfrm>
          <a:custGeom>
            <a:avLst/>
            <a:gdLst>
              <a:gd name="T0" fmla="*/ 0 w 600"/>
              <a:gd name="T1" fmla="*/ 912813 h 576"/>
              <a:gd name="T2" fmla="*/ 100013 w 600"/>
              <a:gd name="T3" fmla="*/ 904875 h 576"/>
              <a:gd name="T4" fmla="*/ 150813 w 600"/>
              <a:gd name="T5" fmla="*/ 892175 h 576"/>
              <a:gd name="T6" fmla="*/ 201613 w 600"/>
              <a:gd name="T7" fmla="*/ 877888 h 576"/>
              <a:gd name="T8" fmla="*/ 250825 w 600"/>
              <a:gd name="T9" fmla="*/ 857250 h 576"/>
              <a:gd name="T10" fmla="*/ 301625 w 600"/>
              <a:gd name="T11" fmla="*/ 827088 h 576"/>
              <a:gd name="T12" fmla="*/ 352425 w 600"/>
              <a:gd name="T13" fmla="*/ 790575 h 576"/>
              <a:gd name="T14" fmla="*/ 450850 w 600"/>
              <a:gd name="T15" fmla="*/ 685800 h 576"/>
              <a:gd name="T16" fmla="*/ 550863 w 600"/>
              <a:gd name="T17" fmla="*/ 536575 h 576"/>
              <a:gd name="T18" fmla="*/ 650875 w 600"/>
              <a:gd name="T19" fmla="*/ 355600 h 576"/>
              <a:gd name="T20" fmla="*/ 700088 w 600"/>
              <a:gd name="T21" fmla="*/ 265113 h 576"/>
              <a:gd name="T22" fmla="*/ 750888 w 600"/>
              <a:gd name="T23" fmla="*/ 180975 h 576"/>
              <a:gd name="T24" fmla="*/ 801688 w 600"/>
              <a:gd name="T25" fmla="*/ 106363 h 576"/>
              <a:gd name="T26" fmla="*/ 849313 w 600"/>
              <a:gd name="T27" fmla="*/ 49213 h 576"/>
              <a:gd name="T28" fmla="*/ 900113 w 600"/>
              <a:gd name="T29" fmla="*/ 12700 h 576"/>
              <a:gd name="T30" fmla="*/ 950913 w 600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00" h="576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5486400" y="2057400"/>
            <a:ext cx="914400" cy="914400"/>
          </a:xfrm>
          <a:custGeom>
            <a:avLst/>
            <a:gdLst>
              <a:gd name="T0" fmla="*/ 912813 w 576"/>
              <a:gd name="T1" fmla="*/ 912813 h 576"/>
              <a:gd name="T2" fmla="*/ 817563 w 576"/>
              <a:gd name="T3" fmla="*/ 904875 h 576"/>
              <a:gd name="T4" fmla="*/ 768350 w 576"/>
              <a:gd name="T5" fmla="*/ 892175 h 576"/>
              <a:gd name="T6" fmla="*/ 722313 w 576"/>
              <a:gd name="T7" fmla="*/ 877888 h 576"/>
              <a:gd name="T8" fmla="*/ 673100 w 576"/>
              <a:gd name="T9" fmla="*/ 857250 h 576"/>
              <a:gd name="T10" fmla="*/ 623888 w 576"/>
              <a:gd name="T11" fmla="*/ 827088 h 576"/>
              <a:gd name="T12" fmla="*/ 577850 w 576"/>
              <a:gd name="T13" fmla="*/ 790575 h 576"/>
              <a:gd name="T14" fmla="*/ 481013 w 576"/>
              <a:gd name="T15" fmla="*/ 685800 h 576"/>
              <a:gd name="T16" fmla="*/ 384175 w 576"/>
              <a:gd name="T17" fmla="*/ 536575 h 576"/>
              <a:gd name="T18" fmla="*/ 288925 w 576"/>
              <a:gd name="T19" fmla="*/ 355600 h 576"/>
              <a:gd name="T20" fmla="*/ 239713 w 576"/>
              <a:gd name="T21" fmla="*/ 265113 h 576"/>
              <a:gd name="T22" fmla="*/ 190500 w 576"/>
              <a:gd name="T23" fmla="*/ 180975 h 576"/>
              <a:gd name="T24" fmla="*/ 144463 w 576"/>
              <a:gd name="T25" fmla="*/ 106363 h 576"/>
              <a:gd name="T26" fmla="*/ 95250 w 576"/>
              <a:gd name="T27" fmla="*/ 49213 h 576"/>
              <a:gd name="T28" fmla="*/ 47625 w 576"/>
              <a:gd name="T29" fmla="*/ 12700 h 576"/>
              <a:gd name="T30" fmla="*/ 0 w 576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76" h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4495800" y="3505200"/>
            <a:ext cx="952500" cy="914400"/>
          </a:xfrm>
          <a:custGeom>
            <a:avLst/>
            <a:gdLst>
              <a:gd name="T0" fmla="*/ 0 w 600"/>
              <a:gd name="T1" fmla="*/ 912813 h 576"/>
              <a:gd name="T2" fmla="*/ 100013 w 600"/>
              <a:gd name="T3" fmla="*/ 904875 h 576"/>
              <a:gd name="T4" fmla="*/ 150813 w 600"/>
              <a:gd name="T5" fmla="*/ 892175 h 576"/>
              <a:gd name="T6" fmla="*/ 201613 w 600"/>
              <a:gd name="T7" fmla="*/ 877888 h 576"/>
              <a:gd name="T8" fmla="*/ 250825 w 600"/>
              <a:gd name="T9" fmla="*/ 857250 h 576"/>
              <a:gd name="T10" fmla="*/ 301625 w 600"/>
              <a:gd name="T11" fmla="*/ 827088 h 576"/>
              <a:gd name="T12" fmla="*/ 352425 w 600"/>
              <a:gd name="T13" fmla="*/ 790575 h 576"/>
              <a:gd name="T14" fmla="*/ 450850 w 600"/>
              <a:gd name="T15" fmla="*/ 685800 h 576"/>
              <a:gd name="T16" fmla="*/ 550863 w 600"/>
              <a:gd name="T17" fmla="*/ 536575 h 576"/>
              <a:gd name="T18" fmla="*/ 650875 w 600"/>
              <a:gd name="T19" fmla="*/ 355600 h 576"/>
              <a:gd name="T20" fmla="*/ 700088 w 600"/>
              <a:gd name="T21" fmla="*/ 265113 h 576"/>
              <a:gd name="T22" fmla="*/ 750888 w 600"/>
              <a:gd name="T23" fmla="*/ 180975 h 576"/>
              <a:gd name="T24" fmla="*/ 801688 w 600"/>
              <a:gd name="T25" fmla="*/ 106363 h 576"/>
              <a:gd name="T26" fmla="*/ 849313 w 600"/>
              <a:gd name="T27" fmla="*/ 49213 h 576"/>
              <a:gd name="T28" fmla="*/ 900113 w 600"/>
              <a:gd name="T29" fmla="*/ 12700 h 576"/>
              <a:gd name="T30" fmla="*/ 950913 w 600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00" h="576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5486400" y="3505200"/>
            <a:ext cx="914400" cy="914400"/>
          </a:xfrm>
          <a:custGeom>
            <a:avLst/>
            <a:gdLst>
              <a:gd name="T0" fmla="*/ 912813 w 576"/>
              <a:gd name="T1" fmla="*/ 912813 h 576"/>
              <a:gd name="T2" fmla="*/ 817563 w 576"/>
              <a:gd name="T3" fmla="*/ 904875 h 576"/>
              <a:gd name="T4" fmla="*/ 768350 w 576"/>
              <a:gd name="T5" fmla="*/ 892175 h 576"/>
              <a:gd name="T6" fmla="*/ 722313 w 576"/>
              <a:gd name="T7" fmla="*/ 877888 h 576"/>
              <a:gd name="T8" fmla="*/ 673100 w 576"/>
              <a:gd name="T9" fmla="*/ 857250 h 576"/>
              <a:gd name="T10" fmla="*/ 623888 w 576"/>
              <a:gd name="T11" fmla="*/ 827088 h 576"/>
              <a:gd name="T12" fmla="*/ 577850 w 576"/>
              <a:gd name="T13" fmla="*/ 790575 h 576"/>
              <a:gd name="T14" fmla="*/ 481013 w 576"/>
              <a:gd name="T15" fmla="*/ 685800 h 576"/>
              <a:gd name="T16" fmla="*/ 384175 w 576"/>
              <a:gd name="T17" fmla="*/ 536575 h 576"/>
              <a:gd name="T18" fmla="*/ 288925 w 576"/>
              <a:gd name="T19" fmla="*/ 355600 h 576"/>
              <a:gd name="T20" fmla="*/ 239713 w 576"/>
              <a:gd name="T21" fmla="*/ 265113 h 576"/>
              <a:gd name="T22" fmla="*/ 190500 w 576"/>
              <a:gd name="T23" fmla="*/ 180975 h 576"/>
              <a:gd name="T24" fmla="*/ 144463 w 576"/>
              <a:gd name="T25" fmla="*/ 106363 h 576"/>
              <a:gd name="T26" fmla="*/ 95250 w 576"/>
              <a:gd name="T27" fmla="*/ 49213 h 576"/>
              <a:gd name="T28" fmla="*/ 47625 w 576"/>
              <a:gd name="T29" fmla="*/ 12700 h 576"/>
              <a:gd name="T30" fmla="*/ 0 w 576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76" h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4495800" y="4953000"/>
            <a:ext cx="952500" cy="914400"/>
          </a:xfrm>
          <a:custGeom>
            <a:avLst/>
            <a:gdLst>
              <a:gd name="T0" fmla="*/ 0 w 600"/>
              <a:gd name="T1" fmla="*/ 912813 h 576"/>
              <a:gd name="T2" fmla="*/ 100013 w 600"/>
              <a:gd name="T3" fmla="*/ 904875 h 576"/>
              <a:gd name="T4" fmla="*/ 150813 w 600"/>
              <a:gd name="T5" fmla="*/ 892175 h 576"/>
              <a:gd name="T6" fmla="*/ 201613 w 600"/>
              <a:gd name="T7" fmla="*/ 877888 h 576"/>
              <a:gd name="T8" fmla="*/ 250825 w 600"/>
              <a:gd name="T9" fmla="*/ 857250 h 576"/>
              <a:gd name="T10" fmla="*/ 301625 w 600"/>
              <a:gd name="T11" fmla="*/ 827088 h 576"/>
              <a:gd name="T12" fmla="*/ 352425 w 600"/>
              <a:gd name="T13" fmla="*/ 790575 h 576"/>
              <a:gd name="T14" fmla="*/ 450850 w 600"/>
              <a:gd name="T15" fmla="*/ 685800 h 576"/>
              <a:gd name="T16" fmla="*/ 550863 w 600"/>
              <a:gd name="T17" fmla="*/ 536575 h 576"/>
              <a:gd name="T18" fmla="*/ 650875 w 600"/>
              <a:gd name="T19" fmla="*/ 355600 h 576"/>
              <a:gd name="T20" fmla="*/ 700088 w 600"/>
              <a:gd name="T21" fmla="*/ 265113 h 576"/>
              <a:gd name="T22" fmla="*/ 750888 w 600"/>
              <a:gd name="T23" fmla="*/ 180975 h 576"/>
              <a:gd name="T24" fmla="*/ 801688 w 600"/>
              <a:gd name="T25" fmla="*/ 106363 h 576"/>
              <a:gd name="T26" fmla="*/ 849313 w 600"/>
              <a:gd name="T27" fmla="*/ 49213 h 576"/>
              <a:gd name="T28" fmla="*/ 900113 w 600"/>
              <a:gd name="T29" fmla="*/ 12700 h 576"/>
              <a:gd name="T30" fmla="*/ 950913 w 600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00" h="576">
                <a:moveTo>
                  <a:pt x="0" y="575"/>
                </a:moveTo>
                <a:lnTo>
                  <a:pt x="63" y="570"/>
                </a:lnTo>
                <a:lnTo>
                  <a:pt x="95" y="562"/>
                </a:lnTo>
                <a:lnTo>
                  <a:pt x="127" y="553"/>
                </a:lnTo>
                <a:lnTo>
                  <a:pt x="158" y="540"/>
                </a:lnTo>
                <a:lnTo>
                  <a:pt x="190" y="521"/>
                </a:lnTo>
                <a:lnTo>
                  <a:pt x="222" y="498"/>
                </a:lnTo>
                <a:lnTo>
                  <a:pt x="284" y="432"/>
                </a:lnTo>
                <a:lnTo>
                  <a:pt x="347" y="338"/>
                </a:lnTo>
                <a:lnTo>
                  <a:pt x="410" y="224"/>
                </a:lnTo>
                <a:lnTo>
                  <a:pt x="441" y="167"/>
                </a:lnTo>
                <a:lnTo>
                  <a:pt x="473" y="114"/>
                </a:lnTo>
                <a:lnTo>
                  <a:pt x="505" y="67"/>
                </a:lnTo>
                <a:lnTo>
                  <a:pt x="535" y="31"/>
                </a:lnTo>
                <a:lnTo>
                  <a:pt x="567" y="8"/>
                </a:lnTo>
                <a:lnTo>
                  <a:pt x="599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5486400" y="4953000"/>
            <a:ext cx="914400" cy="914400"/>
          </a:xfrm>
          <a:custGeom>
            <a:avLst/>
            <a:gdLst>
              <a:gd name="T0" fmla="*/ 912813 w 576"/>
              <a:gd name="T1" fmla="*/ 912813 h 576"/>
              <a:gd name="T2" fmla="*/ 817563 w 576"/>
              <a:gd name="T3" fmla="*/ 904875 h 576"/>
              <a:gd name="T4" fmla="*/ 768350 w 576"/>
              <a:gd name="T5" fmla="*/ 892175 h 576"/>
              <a:gd name="T6" fmla="*/ 722313 w 576"/>
              <a:gd name="T7" fmla="*/ 877888 h 576"/>
              <a:gd name="T8" fmla="*/ 673100 w 576"/>
              <a:gd name="T9" fmla="*/ 857250 h 576"/>
              <a:gd name="T10" fmla="*/ 623888 w 576"/>
              <a:gd name="T11" fmla="*/ 827088 h 576"/>
              <a:gd name="T12" fmla="*/ 577850 w 576"/>
              <a:gd name="T13" fmla="*/ 790575 h 576"/>
              <a:gd name="T14" fmla="*/ 481013 w 576"/>
              <a:gd name="T15" fmla="*/ 685800 h 576"/>
              <a:gd name="T16" fmla="*/ 384175 w 576"/>
              <a:gd name="T17" fmla="*/ 536575 h 576"/>
              <a:gd name="T18" fmla="*/ 288925 w 576"/>
              <a:gd name="T19" fmla="*/ 355600 h 576"/>
              <a:gd name="T20" fmla="*/ 239713 w 576"/>
              <a:gd name="T21" fmla="*/ 265113 h 576"/>
              <a:gd name="T22" fmla="*/ 190500 w 576"/>
              <a:gd name="T23" fmla="*/ 180975 h 576"/>
              <a:gd name="T24" fmla="*/ 144463 w 576"/>
              <a:gd name="T25" fmla="*/ 106363 h 576"/>
              <a:gd name="T26" fmla="*/ 95250 w 576"/>
              <a:gd name="T27" fmla="*/ 49213 h 576"/>
              <a:gd name="T28" fmla="*/ 47625 w 576"/>
              <a:gd name="T29" fmla="*/ 12700 h 576"/>
              <a:gd name="T30" fmla="*/ 0 w 576"/>
              <a:gd name="T31" fmla="*/ 0 h 5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76" h="576">
                <a:moveTo>
                  <a:pt x="575" y="575"/>
                </a:moveTo>
                <a:lnTo>
                  <a:pt x="515" y="570"/>
                </a:lnTo>
                <a:lnTo>
                  <a:pt x="484" y="562"/>
                </a:lnTo>
                <a:lnTo>
                  <a:pt x="455" y="553"/>
                </a:lnTo>
                <a:lnTo>
                  <a:pt x="424" y="540"/>
                </a:lnTo>
                <a:lnTo>
                  <a:pt x="393" y="521"/>
                </a:lnTo>
                <a:lnTo>
                  <a:pt x="364" y="498"/>
                </a:lnTo>
                <a:lnTo>
                  <a:pt x="303" y="432"/>
                </a:lnTo>
                <a:lnTo>
                  <a:pt x="242" y="338"/>
                </a:lnTo>
                <a:lnTo>
                  <a:pt x="182" y="224"/>
                </a:lnTo>
                <a:lnTo>
                  <a:pt x="151" y="167"/>
                </a:lnTo>
                <a:lnTo>
                  <a:pt x="120" y="114"/>
                </a:lnTo>
                <a:lnTo>
                  <a:pt x="91" y="67"/>
                </a:lnTo>
                <a:lnTo>
                  <a:pt x="60" y="31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750359" y="1938338"/>
            <a:ext cx="20669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 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³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3   </a:t>
            </a: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&lt; 3</a:t>
            </a: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>
            <a:off x="4435475" y="2971800"/>
            <a:ext cx="2063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4511675" y="4419600"/>
            <a:ext cx="2063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4511675" y="5867400"/>
            <a:ext cx="2063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5257800" y="2895600"/>
            <a:ext cx="771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5105400" y="4343400"/>
            <a:ext cx="847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tx2"/>
                </a:solidFill>
              </a:rPr>
              <a:t>   0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5334000" y="5715000"/>
            <a:ext cx="619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762000" y="3429000"/>
            <a:ext cx="21431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£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3  </a:t>
            </a: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&gt; 3</a:t>
            </a:r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757238" y="4795838"/>
            <a:ext cx="19145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=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3    </a:t>
            </a:r>
            <a:r>
              <a:rPr lang="en-US" altLang="en-US" sz="2800" b="1" i="1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altLang="en-US" sz="2800" b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  <a:latin typeface="Symbol" panose="05050102010706020507" pitchFamily="18" charset="2"/>
              </a:rPr>
              <a:t>¹</a:t>
            </a:r>
            <a:r>
              <a:rPr lang="en-US" altLang="en-US" sz="2800" b="1" dirty="0">
                <a:solidFill>
                  <a:schemeClr val="bg2">
                    <a:lumMod val="25000"/>
                  </a:schemeClr>
                </a:solidFill>
              </a:rPr>
              <a:t> 3</a:t>
            </a:r>
          </a:p>
        </p:txBody>
      </p:sp>
      <p:sp>
        <p:nvSpPr>
          <p:cNvPr id="26" name="Line 22"/>
          <p:cNvSpPr>
            <a:spLocks noChangeShapeType="1"/>
          </p:cNvSpPr>
          <p:nvPr/>
        </p:nvSpPr>
        <p:spPr bwMode="auto">
          <a:xfrm flipH="1">
            <a:off x="6196013" y="4206875"/>
            <a:ext cx="1152525" cy="527050"/>
          </a:xfrm>
          <a:prstGeom prst="line">
            <a:avLst/>
          </a:prstGeom>
          <a:noFill/>
          <a:ln w="12700">
            <a:solidFill>
              <a:srgbClr val="7EF6F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 flipH="1">
            <a:off x="6249988" y="1754188"/>
            <a:ext cx="5302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 i="1">
                <a:solidFill>
                  <a:srgbClr val="7EF6F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7462838" y="3195638"/>
            <a:ext cx="9239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 i="1">
                <a:solidFill>
                  <a:srgbClr val="7EF6F0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7386638" y="4491038"/>
            <a:ext cx="9239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 i="1">
                <a:solidFill>
                  <a:srgbClr val="7EF6F0"/>
                </a:solidFill>
                <a:latin typeface="Symbol" panose="05050102010706020507" pitchFamily="18" charset="2"/>
              </a:rPr>
              <a:t> a</a:t>
            </a:r>
            <a:r>
              <a:rPr lang="en-US" altLang="en-US" sz="2800" b="1" i="1">
                <a:solidFill>
                  <a:srgbClr val="7EF6F0"/>
                </a:solidFill>
              </a:rPr>
              <a:t>/2</a:t>
            </a: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6245225" y="3514725"/>
            <a:ext cx="1381125" cy="450850"/>
          </a:xfrm>
          <a:prstGeom prst="line">
            <a:avLst/>
          </a:prstGeom>
          <a:noFill/>
          <a:ln w="12700">
            <a:solidFill>
              <a:srgbClr val="7EF6F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H="1">
            <a:off x="6092825" y="5041900"/>
            <a:ext cx="1444625" cy="590550"/>
          </a:xfrm>
          <a:prstGeom prst="line">
            <a:avLst/>
          </a:prstGeom>
          <a:noFill/>
          <a:ln w="12700">
            <a:solidFill>
              <a:srgbClr val="7EF6F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 flipH="1">
            <a:off x="5178425" y="4962525"/>
            <a:ext cx="2406650" cy="669925"/>
          </a:xfrm>
          <a:prstGeom prst="line">
            <a:avLst/>
          </a:prstGeom>
          <a:noFill/>
          <a:ln w="12700">
            <a:solidFill>
              <a:srgbClr val="7EF6F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Freeform 29"/>
          <p:cNvSpPr>
            <a:spLocks/>
          </p:cNvSpPr>
          <p:nvPr/>
        </p:nvSpPr>
        <p:spPr bwMode="auto">
          <a:xfrm>
            <a:off x="4953000" y="5791200"/>
            <a:ext cx="306388" cy="306388"/>
          </a:xfrm>
          <a:custGeom>
            <a:avLst/>
            <a:gdLst>
              <a:gd name="T0" fmla="*/ 304800 w 193"/>
              <a:gd name="T1" fmla="*/ 152400 h 193"/>
              <a:gd name="T2" fmla="*/ 179388 w 193"/>
              <a:gd name="T3" fmla="*/ 125413 h 193"/>
              <a:gd name="T4" fmla="*/ 152400 w 193"/>
              <a:gd name="T5" fmla="*/ 0 h 193"/>
              <a:gd name="T6" fmla="*/ 125413 w 193"/>
              <a:gd name="T7" fmla="*/ 125413 h 193"/>
              <a:gd name="T8" fmla="*/ 0 w 193"/>
              <a:gd name="T9" fmla="*/ 152400 h 193"/>
              <a:gd name="T10" fmla="*/ 125413 w 193"/>
              <a:gd name="T11" fmla="*/ 179388 h 193"/>
              <a:gd name="T12" fmla="*/ 152400 w 193"/>
              <a:gd name="T13" fmla="*/ 304800 h 193"/>
              <a:gd name="T14" fmla="*/ 179388 w 193"/>
              <a:gd name="T15" fmla="*/ 179388 h 193"/>
              <a:gd name="T16" fmla="*/ 304800 w 193"/>
              <a:gd name="T17" fmla="*/ 152400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chemeClr val="accent2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5638800" y="4267200"/>
            <a:ext cx="306388" cy="306388"/>
          </a:xfrm>
          <a:custGeom>
            <a:avLst/>
            <a:gdLst>
              <a:gd name="T0" fmla="*/ 304800 w 193"/>
              <a:gd name="T1" fmla="*/ 152400 h 193"/>
              <a:gd name="T2" fmla="*/ 179388 w 193"/>
              <a:gd name="T3" fmla="*/ 125413 h 193"/>
              <a:gd name="T4" fmla="*/ 152400 w 193"/>
              <a:gd name="T5" fmla="*/ 0 h 193"/>
              <a:gd name="T6" fmla="*/ 125413 w 193"/>
              <a:gd name="T7" fmla="*/ 125413 h 193"/>
              <a:gd name="T8" fmla="*/ 0 w 193"/>
              <a:gd name="T9" fmla="*/ 152400 h 193"/>
              <a:gd name="T10" fmla="*/ 125413 w 193"/>
              <a:gd name="T11" fmla="*/ 179388 h 193"/>
              <a:gd name="T12" fmla="*/ 152400 w 193"/>
              <a:gd name="T13" fmla="*/ 304800 h 193"/>
              <a:gd name="T14" fmla="*/ 179388 w 193"/>
              <a:gd name="T15" fmla="*/ 179388 h 193"/>
              <a:gd name="T16" fmla="*/ 304800 w 193"/>
              <a:gd name="T17" fmla="*/ 152400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4953000" y="2895600"/>
            <a:ext cx="306388" cy="306388"/>
          </a:xfrm>
          <a:custGeom>
            <a:avLst/>
            <a:gdLst>
              <a:gd name="T0" fmla="*/ 304800 w 193"/>
              <a:gd name="T1" fmla="*/ 152400 h 193"/>
              <a:gd name="T2" fmla="*/ 179388 w 193"/>
              <a:gd name="T3" fmla="*/ 125413 h 193"/>
              <a:gd name="T4" fmla="*/ 152400 w 193"/>
              <a:gd name="T5" fmla="*/ 0 h 193"/>
              <a:gd name="T6" fmla="*/ 125413 w 193"/>
              <a:gd name="T7" fmla="*/ 125413 h 193"/>
              <a:gd name="T8" fmla="*/ 0 w 193"/>
              <a:gd name="T9" fmla="*/ 152400 h 193"/>
              <a:gd name="T10" fmla="*/ 125413 w 193"/>
              <a:gd name="T11" fmla="*/ 179388 h 193"/>
              <a:gd name="T12" fmla="*/ 152400 w 193"/>
              <a:gd name="T13" fmla="*/ 304800 h 193"/>
              <a:gd name="T14" fmla="*/ 179388 w 193"/>
              <a:gd name="T15" fmla="*/ 179388 h 193"/>
              <a:gd name="T16" fmla="*/ 304800 w 193"/>
              <a:gd name="T17" fmla="*/ 152400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5638800" y="5791200"/>
            <a:ext cx="306388" cy="306388"/>
          </a:xfrm>
          <a:custGeom>
            <a:avLst/>
            <a:gdLst>
              <a:gd name="T0" fmla="*/ 304800 w 193"/>
              <a:gd name="T1" fmla="*/ 152400 h 193"/>
              <a:gd name="T2" fmla="*/ 179388 w 193"/>
              <a:gd name="T3" fmla="*/ 125413 h 193"/>
              <a:gd name="T4" fmla="*/ 152400 w 193"/>
              <a:gd name="T5" fmla="*/ 0 h 193"/>
              <a:gd name="T6" fmla="*/ 125413 w 193"/>
              <a:gd name="T7" fmla="*/ 125413 h 193"/>
              <a:gd name="T8" fmla="*/ 0 w 193"/>
              <a:gd name="T9" fmla="*/ 152400 h 193"/>
              <a:gd name="T10" fmla="*/ 125413 w 193"/>
              <a:gd name="T11" fmla="*/ 179388 h 193"/>
              <a:gd name="T12" fmla="*/ 152400 w 193"/>
              <a:gd name="T13" fmla="*/ 304800 h 193"/>
              <a:gd name="T14" fmla="*/ 179388 w 193"/>
              <a:gd name="T15" fmla="*/ 179388 h 193"/>
              <a:gd name="T16" fmla="*/ 304800 w 193"/>
              <a:gd name="T17" fmla="*/ 152400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7620000" y="2057400"/>
            <a:ext cx="306388" cy="306388"/>
          </a:xfrm>
          <a:custGeom>
            <a:avLst/>
            <a:gdLst>
              <a:gd name="T0" fmla="*/ 304800 w 193"/>
              <a:gd name="T1" fmla="*/ 152400 h 193"/>
              <a:gd name="T2" fmla="*/ 179388 w 193"/>
              <a:gd name="T3" fmla="*/ 125413 h 193"/>
              <a:gd name="T4" fmla="*/ 152400 w 193"/>
              <a:gd name="T5" fmla="*/ 0 h 193"/>
              <a:gd name="T6" fmla="*/ 125413 w 193"/>
              <a:gd name="T7" fmla="*/ 125413 h 193"/>
              <a:gd name="T8" fmla="*/ 0 w 193"/>
              <a:gd name="T9" fmla="*/ 152400 h 193"/>
              <a:gd name="T10" fmla="*/ 125413 w 193"/>
              <a:gd name="T11" fmla="*/ 179388 h 193"/>
              <a:gd name="T12" fmla="*/ 152400 w 193"/>
              <a:gd name="T13" fmla="*/ 304800 h 193"/>
              <a:gd name="T14" fmla="*/ 179388 w 193"/>
              <a:gd name="T15" fmla="*/ 179388 h 193"/>
              <a:gd name="T16" fmla="*/ 304800 w 193"/>
              <a:gd name="T17" fmla="*/ 152400 h 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3" h="193">
                <a:moveTo>
                  <a:pt x="192" y="96"/>
                </a:moveTo>
                <a:lnTo>
                  <a:pt x="113" y="79"/>
                </a:lnTo>
                <a:lnTo>
                  <a:pt x="96" y="0"/>
                </a:lnTo>
                <a:lnTo>
                  <a:pt x="79" y="79"/>
                </a:lnTo>
                <a:lnTo>
                  <a:pt x="0" y="96"/>
                </a:lnTo>
                <a:lnTo>
                  <a:pt x="79" y="113"/>
                </a:lnTo>
                <a:lnTo>
                  <a:pt x="96" y="192"/>
                </a:lnTo>
                <a:lnTo>
                  <a:pt x="113" y="113"/>
                </a:lnTo>
                <a:lnTo>
                  <a:pt x="192" y="96"/>
                </a:lnTo>
              </a:path>
            </a:pathLst>
          </a:custGeom>
          <a:solidFill>
            <a:srgbClr val="F8F800"/>
          </a:solidFill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2509838" y="2890838"/>
            <a:ext cx="22955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b="1">
                <a:solidFill>
                  <a:srgbClr val="07FFE7"/>
                </a:solidFill>
              </a:rPr>
              <a:t>Rejection Regions</a:t>
            </a:r>
          </a:p>
        </p:txBody>
      </p:sp>
      <p:sp>
        <p:nvSpPr>
          <p:cNvPr id="40" name="Line 36"/>
          <p:cNvSpPr>
            <a:spLocks noChangeShapeType="1"/>
          </p:cNvSpPr>
          <p:nvPr/>
        </p:nvSpPr>
        <p:spPr bwMode="auto">
          <a:xfrm flipV="1">
            <a:off x="4422775" y="2967038"/>
            <a:ext cx="446088" cy="2936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4200525" y="3514725"/>
            <a:ext cx="1508125" cy="59372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8" y="628547"/>
            <a:ext cx="10393185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86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8325"/>
            <a:ext cx="11508510" cy="68296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185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2436"/>
            <a:ext cx="10515600" cy="5964527"/>
          </a:xfrm>
        </p:spPr>
        <p:txBody>
          <a:bodyPr/>
          <a:lstStyle/>
          <a:p>
            <a:r>
              <a:rPr lang="en-US" dirty="0"/>
              <a:t>In a battery factory, 8% of all batteries made are assumed to be defective. Technical trouble with production line, however, has raised concern percent defective has increased in past few weeks. Of n = 600 batteries chosen at random, </a:t>
            </a:r>
            <a:r>
              <a:rPr lang="en-US" dirty="0" smtClean="0"/>
              <a:t>70 </a:t>
            </a:r>
            <a:r>
              <a:rPr lang="en-US" dirty="0"/>
              <a:t>of them are found to be defective. Does data support concern about defective batteries at α = 0.05? 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6" y="2967037"/>
            <a:ext cx="7758546" cy="168809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93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94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https://miro.medium.com/max/15000/1*IZ2II2HYKeoMrdLU5jW6D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Dr P </a:t>
            </a:r>
            <a:r>
              <a:rPr lang="en-IN" dirty="0" err="1" smtClean="0"/>
              <a:t>Muralidhar</a:t>
            </a:r>
            <a:r>
              <a:rPr lang="en-IN" smtClean="0"/>
              <a:t>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1430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9" y="365125"/>
            <a:ext cx="10637405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95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95461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983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Level of Significance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significance level, also denoted as alpha or α, is a measure of the strength of the evidence that must be present in your sample before you will reject the </a:t>
            </a:r>
            <a:r>
              <a:rPr lang="en-US" dirty="0" smtClean="0"/>
              <a:t>null hypothesis.</a:t>
            </a:r>
          </a:p>
          <a:p>
            <a:r>
              <a:rPr lang="en-US" dirty="0"/>
              <a:t>The researcher determines the significance level before conducting the experiment</a:t>
            </a:r>
            <a:r>
              <a:rPr lang="en-US" dirty="0" smtClean="0"/>
              <a:t>.</a:t>
            </a:r>
          </a:p>
          <a:p>
            <a:r>
              <a:rPr lang="en-US" dirty="0"/>
              <a:t>The significance level is the probability of rejecting the null hypothesis when it is true. For example, a significance level of 0.05 indicates a 5% risk of concluding that a difference exists when there is no actual difference</a:t>
            </a:r>
            <a:r>
              <a:rPr lang="en-US" dirty="0" smtClean="0"/>
              <a:t>.</a:t>
            </a:r>
          </a:p>
          <a:p>
            <a:r>
              <a:rPr lang="en-US" dirty="0"/>
              <a:t> Lower significance levels indicate that you require stronger evidence before you will reject the null hypothesis.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765" y="142875"/>
            <a:ext cx="3343562" cy="16827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52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3816"/>
            <a:ext cx="10515600" cy="4351338"/>
          </a:xfrm>
        </p:spPr>
        <p:txBody>
          <a:bodyPr>
            <a:normAutofit fontScale="700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smtClean="0"/>
              <a:t>Alpha error  is because of sample error, </a:t>
            </a:r>
            <a:r>
              <a:rPr lang="en-US" dirty="0"/>
              <a:t> </a:t>
            </a:r>
            <a:r>
              <a:rPr lang="en-US" dirty="0" smtClean="0"/>
              <a:t>your calculated p-value</a:t>
            </a:r>
            <a:r>
              <a:rPr lang="en-US" dirty="0"/>
              <a:t> that is less than </a:t>
            </a:r>
            <a:r>
              <a:rPr lang="en-US" dirty="0" smtClean="0"/>
              <a:t>significance </a:t>
            </a:r>
            <a:r>
              <a:rPr lang="en-US" dirty="0"/>
              <a:t>level, you get excited because your results are statistically significant</a:t>
            </a:r>
            <a:r>
              <a:rPr lang="en-US" dirty="0" smtClean="0"/>
              <a:t>.</a:t>
            </a:r>
          </a:p>
          <a:p>
            <a:r>
              <a:rPr lang="en-US" dirty="0"/>
              <a:t>your </a:t>
            </a:r>
            <a:r>
              <a:rPr lang="en-US" dirty="0" smtClean="0"/>
              <a:t>calculated p-value </a:t>
            </a:r>
            <a:r>
              <a:rPr lang="en-US" dirty="0"/>
              <a:t>is greater than </a:t>
            </a:r>
            <a:r>
              <a:rPr lang="en-US" dirty="0" smtClean="0"/>
              <a:t>significance </a:t>
            </a:r>
            <a:r>
              <a:rPr lang="en-US" dirty="0"/>
              <a:t>level, your results are not statistically significant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Beta error is because of small sample size, high data variability 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73" y="365125"/>
            <a:ext cx="10811866" cy="405909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6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96418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057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88782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65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599" y="1828800"/>
            <a:ext cx="10792179" cy="41148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Assumptions</a:t>
            </a:r>
          </a:p>
          <a:p>
            <a:pPr marL="742950" lvl="1"/>
            <a:r>
              <a:rPr lang="en-US" alt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Population is normally distributed</a:t>
            </a:r>
          </a:p>
          <a:p>
            <a:pPr marL="742950" lvl="1"/>
            <a:r>
              <a:rPr lang="en-US" alt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If not normal, only slightly skewed &amp; a large sample taken</a:t>
            </a:r>
          </a:p>
          <a:p>
            <a:pPr marL="342900" indent="-342900">
              <a:spcBef>
                <a:spcPct val="30000"/>
              </a:spcBef>
            </a:pPr>
            <a:r>
              <a:rPr lang="en-US" alt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Parametric test procedure</a:t>
            </a:r>
          </a:p>
          <a:p>
            <a:pPr marL="342900" indent="-342900">
              <a:spcBef>
                <a:spcPct val="30000"/>
              </a:spcBef>
            </a:pPr>
            <a:r>
              <a:rPr lang="en-US" altLang="en-US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</a:rPr>
              <a:t>t test statistic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2437" y="452438"/>
            <a:ext cx="11329169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800" b="1" dirty="0">
                <a:solidFill>
                  <a:schemeClr val="bg2">
                    <a:lumMod val="25000"/>
                  </a:schemeClr>
                </a:solidFill>
              </a:rPr>
              <a:t> T</a:t>
            </a:r>
            <a:r>
              <a:rPr lang="en-US" altLang="en-US" sz="4800" b="1" dirty="0" smtClean="0">
                <a:solidFill>
                  <a:schemeClr val="bg2">
                    <a:lumMod val="25000"/>
                  </a:schemeClr>
                </a:solidFill>
              </a:rPr>
              <a:t>-Test </a:t>
            </a:r>
            <a:endParaRPr lang="en-US" altLang="en-US" sz="4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6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100387808"/>
              </p:ext>
            </p:extLst>
          </p:nvPr>
        </p:nvGraphicFramePr>
        <p:xfrm>
          <a:off x="4176889" y="4289779"/>
          <a:ext cx="2765778" cy="1653822"/>
        </p:xfrm>
        <a:graphic>
          <a:graphicData uri="http://schemas.openxmlformats.org/presentationml/2006/ole">
            <p:oleObj spid="_x0000_s2057" name="Equation" r:id="rId3" imgW="634680" imgH="54576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752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16162" y="461168"/>
            <a:ext cx="7315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4400" b="1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T- test for single mean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63762" y="1375568"/>
            <a:ext cx="7864475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 eaLnBrk="0" hangingPunct="0"/>
            <a:r>
              <a:rPr lang="en-US" altLang="en-US" sz="2800" b="1">
                <a:latin typeface="Times New Roman" panose="02020603050405020304" pitchFamily="18" charset="0"/>
              </a:rPr>
              <a:t>The following are the weight (mg) of each of 20 rats drawn at random from a large stock. Is it likely that the mean weight for the whole stock could be 24 mg, a value observed in some previous work?.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82962" y="3867943"/>
            <a:ext cx="5467350" cy="25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3200" b="1">
                <a:latin typeface="Times New Roman" panose="02020603050405020304" pitchFamily="18" charset="0"/>
              </a:rPr>
              <a:t>  9            18             21           26</a:t>
            </a:r>
          </a:p>
          <a:p>
            <a:pPr eaLnBrk="0" hangingPunct="0">
              <a:buFontTx/>
              <a:buAutoNum type="arabicPlain" startAt="14"/>
            </a:pPr>
            <a:r>
              <a:rPr lang="en-US" altLang="en-US" sz="3200" b="1">
                <a:latin typeface="Times New Roman" panose="02020603050405020304" pitchFamily="18" charset="0"/>
              </a:rPr>
              <a:t>           18             22           27</a:t>
            </a:r>
          </a:p>
          <a:p>
            <a:pPr eaLnBrk="0" hangingPunct="0">
              <a:buFontTx/>
              <a:buAutoNum type="arabicPlain" startAt="14"/>
            </a:pPr>
            <a:r>
              <a:rPr lang="en-US" altLang="en-US" sz="3200" b="1">
                <a:latin typeface="Times New Roman" panose="02020603050405020304" pitchFamily="18" charset="0"/>
              </a:rPr>
              <a:t>           19             22           29</a:t>
            </a:r>
          </a:p>
          <a:p>
            <a:pPr eaLnBrk="0" hangingPunct="0">
              <a:buFontTx/>
              <a:buAutoNum type="arabicPlain" startAt="15"/>
            </a:pPr>
            <a:r>
              <a:rPr lang="en-US" altLang="en-US" sz="3200" b="1">
                <a:latin typeface="Times New Roman" panose="02020603050405020304" pitchFamily="18" charset="0"/>
              </a:rPr>
              <a:t>           19             24           30</a:t>
            </a:r>
          </a:p>
          <a:p>
            <a:pPr eaLnBrk="0" hangingPunct="0"/>
            <a:r>
              <a:rPr lang="en-US" altLang="en-US" sz="3200" b="1">
                <a:latin typeface="Times New Roman" panose="02020603050405020304" pitchFamily="18" charset="0"/>
              </a:rPr>
              <a:t>16            20            24           32</a:t>
            </a:r>
          </a:p>
        </p:txBody>
      </p:sp>
    </p:spTree>
    <p:extLst>
      <p:ext uri="{BB962C8B-B14F-4D97-AF65-F5344CB8AC3E}">
        <p14:creationId xmlns:p14="http://schemas.microsoft.com/office/powerpoint/2010/main" xmlns="" val="2137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38489" y="65882"/>
            <a:ext cx="8454849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anose="020B0A04020102020204" pitchFamily="34" charset="0"/>
              </a:rPr>
              <a:t>Steps for  test for single mean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56356" y="645319"/>
            <a:ext cx="980925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>
              <a:buFontTx/>
              <a:buAutoNum type="arabicPeriod"/>
            </a:pPr>
            <a:r>
              <a:rPr lang="en-US" altLang="en-US" sz="2800" b="1" dirty="0">
                <a:latin typeface="Times New Roman" panose="02020603050405020304" pitchFamily="18" charset="0"/>
              </a:rPr>
              <a:t>Questioned to be answered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      Is the Mean weight of the sample of 20 rats is 24 mg?            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                N=20,    =21.0 mg, </a:t>
            </a:r>
            <a:r>
              <a:rPr lang="en-US" altLang="en-US" sz="2800" b="1" dirty="0" err="1">
                <a:latin typeface="Times New Roman" panose="02020603050405020304" pitchFamily="18" charset="0"/>
              </a:rPr>
              <a:t>sd</a:t>
            </a:r>
            <a:r>
              <a:rPr lang="en-US" altLang="en-US" sz="2800" b="1" dirty="0">
                <a:latin typeface="Times New Roman" panose="02020603050405020304" pitchFamily="18" charset="0"/>
              </a:rPr>
              <a:t>=5.91 ,      =24.0 mg</a:t>
            </a:r>
          </a:p>
          <a:p>
            <a:pPr eaLnBrk="0" hangingPunct="0"/>
            <a:endParaRPr lang="en-US" altLang="en-US" sz="2800" b="1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2.    Null Hypothesis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          The mean weight of rats is 24 mg.  That is, The sample mean is equal to population mean. </a:t>
            </a:r>
          </a:p>
          <a:p>
            <a:pPr eaLnBrk="0" hangingPunct="0"/>
            <a:endParaRPr lang="en-US" altLang="en-US" sz="2800" b="1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3.    Test statistics                                           --- t </a:t>
            </a:r>
            <a:r>
              <a:rPr lang="en-US" altLang="en-US" sz="2800" b="1" baseline="-25000" dirty="0">
                <a:latin typeface="Times New Roman" panose="02020603050405020304" pitchFamily="18" charset="0"/>
              </a:rPr>
              <a:t>(n-1)</a:t>
            </a:r>
            <a:r>
              <a:rPr lang="en-US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en-US" sz="2800" b="1" dirty="0" err="1">
                <a:latin typeface="Times New Roman" panose="02020603050405020304" pitchFamily="18" charset="0"/>
              </a:rPr>
              <a:t>df</a:t>
            </a:r>
            <a:endParaRPr lang="en-US" altLang="en-US" sz="2800" b="1" dirty="0">
              <a:latin typeface="Times New Roman" panose="02020603050405020304" pitchFamily="18" charset="0"/>
            </a:endParaRPr>
          </a:p>
          <a:p>
            <a:pPr eaLnBrk="0" hangingPunct="0"/>
            <a:endParaRPr lang="en-US" altLang="en-US" sz="2800" b="1" dirty="0"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4.     Comparison with theoretical value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                 if tab  t </a:t>
            </a:r>
            <a:r>
              <a:rPr lang="en-US" altLang="en-US" sz="2800" b="1" baseline="-25000" dirty="0">
                <a:latin typeface="Times New Roman" panose="02020603050405020304" pitchFamily="18" charset="0"/>
              </a:rPr>
              <a:t>(n-1) </a:t>
            </a:r>
            <a:r>
              <a:rPr lang="en-US" altLang="en-US" sz="2800" b="1" dirty="0">
                <a:latin typeface="Times New Roman" panose="02020603050405020304" pitchFamily="18" charset="0"/>
              </a:rPr>
              <a:t> &lt;    </a:t>
            </a:r>
            <a:r>
              <a:rPr lang="en-US" altLang="en-US" sz="2800" b="1" dirty="0" err="1">
                <a:latin typeface="Times New Roman" panose="02020603050405020304" pitchFamily="18" charset="0"/>
              </a:rPr>
              <a:t>cal</a:t>
            </a:r>
            <a:r>
              <a:rPr lang="en-US" altLang="en-US" sz="2800" b="1" dirty="0">
                <a:latin typeface="Times New Roman" panose="02020603050405020304" pitchFamily="18" charset="0"/>
              </a:rPr>
              <a:t> t </a:t>
            </a:r>
            <a:r>
              <a:rPr lang="en-US" altLang="en-US" sz="2800" b="1" baseline="-25000" dirty="0">
                <a:latin typeface="Times New Roman" panose="02020603050405020304" pitchFamily="18" charset="0"/>
              </a:rPr>
              <a:t>(n-1)</a:t>
            </a:r>
            <a:r>
              <a:rPr lang="en-US" altLang="en-US" sz="2800" b="1" dirty="0">
                <a:latin typeface="Times New Roman" panose="02020603050405020304" pitchFamily="18" charset="0"/>
              </a:rPr>
              <a:t>      reject Ho,  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                 if tab  t </a:t>
            </a:r>
            <a:r>
              <a:rPr lang="en-US" altLang="en-US" sz="2800" b="1" baseline="-25000" dirty="0">
                <a:latin typeface="Times New Roman" panose="02020603050405020304" pitchFamily="18" charset="0"/>
              </a:rPr>
              <a:t>(n-1)</a:t>
            </a:r>
            <a:r>
              <a:rPr lang="en-US" altLang="en-US" sz="2800" b="1" dirty="0">
                <a:latin typeface="Times New Roman" panose="02020603050405020304" pitchFamily="18" charset="0"/>
              </a:rPr>
              <a:t>  &gt;    </a:t>
            </a:r>
            <a:r>
              <a:rPr lang="en-US" altLang="en-US" sz="2800" b="1" dirty="0" err="1">
                <a:latin typeface="Times New Roman" panose="02020603050405020304" pitchFamily="18" charset="0"/>
              </a:rPr>
              <a:t>cal</a:t>
            </a:r>
            <a:r>
              <a:rPr lang="en-US" altLang="en-US" sz="2800" b="1" dirty="0">
                <a:latin typeface="Times New Roman" panose="02020603050405020304" pitchFamily="18" charset="0"/>
              </a:rPr>
              <a:t> t </a:t>
            </a:r>
            <a:r>
              <a:rPr lang="en-US" altLang="en-US" sz="2800" b="1" baseline="-25000" dirty="0">
                <a:latin typeface="Times New Roman" panose="02020603050405020304" pitchFamily="18" charset="0"/>
              </a:rPr>
              <a:t>(n-1)</a:t>
            </a:r>
            <a:r>
              <a:rPr lang="en-US" altLang="en-US" sz="2800" b="1" dirty="0">
                <a:latin typeface="Times New Roman" panose="02020603050405020304" pitchFamily="18" charset="0"/>
              </a:rPr>
              <a:t>     accept Ho,</a:t>
            </a:r>
          </a:p>
          <a:p>
            <a:pPr eaLnBrk="0" hangingPunct="0"/>
            <a:r>
              <a:rPr lang="en-US" altLang="en-US" sz="2800" b="1" dirty="0">
                <a:latin typeface="Times New Roman" panose="02020603050405020304" pitchFamily="18" charset="0"/>
              </a:rPr>
              <a:t>5.     Inference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8000" y="3851275"/>
            <a:ext cx="1471613" cy="992188"/>
          </a:xfrm>
          <a:prstGeom prst="rect">
            <a:avLst/>
          </a:prstGeom>
          <a:solidFill>
            <a:schemeClr val="hlink"/>
          </a:solidFill>
          <a:ln w="12700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60725" y="1604169"/>
            <a:ext cx="254000" cy="2667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6709" y="1646238"/>
            <a:ext cx="292100" cy="3175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063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474133" y="333375"/>
            <a:ext cx="11083599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800">
                <a:solidFill>
                  <a:srgbClr val="00FF00"/>
                </a:solidFill>
                <a:latin typeface="Arial Black" panose="020B0A04020102020204" pitchFamily="34" charset="0"/>
              </a:rPr>
              <a:t>t –test for single mean 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2171699" y="1066800"/>
            <a:ext cx="964776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/>
              <a:t>Test statistics</a:t>
            </a:r>
            <a:r>
              <a:rPr lang="en-US" altLang="en-US" sz="2800" dirty="0"/>
              <a:t> 			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b="1" dirty="0"/>
              <a:t>        n=20,       =21.0 mg,    </a:t>
            </a:r>
            <a:r>
              <a:rPr lang="en-US" altLang="en-US" sz="2800" b="1" dirty="0" err="1"/>
              <a:t>sd</a:t>
            </a:r>
            <a:r>
              <a:rPr lang="en-US" altLang="en-US" sz="2800" b="1" dirty="0"/>
              <a:t>=5.91 ,                 			=24.0 mg</a:t>
            </a:r>
            <a:r>
              <a:rPr lang="en-US" altLang="en-US" sz="2800" dirty="0"/>
              <a:t> 								</a:t>
            </a:r>
          </a:p>
          <a:p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t</a:t>
            </a:r>
            <a:r>
              <a:rPr lang="en-US" altLang="en-US" sz="2800" baseline="-25000" dirty="0">
                <a:sym typeface="Symbol" panose="05050102010706020507" pitchFamily="18" charset="2"/>
              </a:rPr>
              <a:t></a:t>
            </a:r>
            <a:r>
              <a:rPr lang="en-US" altLang="en-US" sz="2800" dirty="0">
                <a:sym typeface="Symbol" panose="05050102010706020507" pitchFamily="18" charset="2"/>
              </a:rPr>
              <a:t> = t </a:t>
            </a:r>
            <a:r>
              <a:rPr lang="en-US" altLang="en-US" sz="2800" baseline="-25000" dirty="0">
                <a:sym typeface="Symbol" panose="05050102010706020507" pitchFamily="18" charset="2"/>
              </a:rPr>
              <a:t>.05, 19 </a:t>
            </a:r>
            <a:r>
              <a:rPr lang="en-US" altLang="en-US" sz="2800" dirty="0">
                <a:sym typeface="Symbol" panose="05050102010706020507" pitchFamily="18" charset="2"/>
              </a:rPr>
              <a:t> = 2.093	 Accept H</a:t>
            </a:r>
            <a:r>
              <a:rPr lang="en-US" altLang="en-US" sz="2800" baseline="-25000" dirty="0">
                <a:sym typeface="Symbol" panose="05050102010706020507" pitchFamily="18" charset="2"/>
              </a:rPr>
              <a:t>0</a:t>
            </a:r>
            <a:r>
              <a:rPr lang="en-US" altLang="en-US" sz="2800" dirty="0">
                <a:sym typeface="Symbol" panose="05050102010706020507" pitchFamily="18" charset="2"/>
              </a:rPr>
              <a:t> if t &lt; 2.093					Reject H</a:t>
            </a:r>
            <a:r>
              <a:rPr lang="en-US" altLang="en-US" sz="2800" baseline="-25000" dirty="0">
                <a:sym typeface="Symbol" panose="05050102010706020507" pitchFamily="18" charset="2"/>
              </a:rPr>
              <a:t>0</a:t>
            </a:r>
            <a:r>
              <a:rPr lang="en-US" altLang="en-US" sz="2800" dirty="0">
                <a:sym typeface="Symbol" panose="05050102010706020507" pitchFamily="18" charset="2"/>
              </a:rPr>
              <a:t> if t &gt;=  2.093	</a:t>
            </a:r>
            <a:r>
              <a:rPr lang="en-US" altLang="en-US" sz="3600" dirty="0"/>
              <a:t>	</a:t>
            </a:r>
            <a:r>
              <a:rPr lang="en-US" altLang="en-US" sz="2800" dirty="0"/>
              <a:t>				   				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7637" y="1730905"/>
            <a:ext cx="309223" cy="266700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2295" y="2446338"/>
            <a:ext cx="10370964" cy="115252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8301" y="2128838"/>
            <a:ext cx="355607" cy="317500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171700" y="4724400"/>
            <a:ext cx="9481559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Inference :</a:t>
            </a:r>
          </a:p>
          <a:p>
            <a:pPr eaLnBrk="0" hangingPunct="0"/>
            <a:endParaRPr lang="en-US" altLang="en-US" sz="28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en-US" sz="28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There is no evidence that the sample is taken from the population with mean weight of 24 gm</a:t>
            </a:r>
          </a:p>
        </p:txBody>
      </p:sp>
    </p:spTree>
    <p:extLst>
      <p:ext uri="{BB962C8B-B14F-4D97-AF65-F5344CB8AC3E}">
        <p14:creationId xmlns:p14="http://schemas.microsoft.com/office/powerpoint/2010/main" xmlns="" val="220311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64174" cy="581183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75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199" y="0"/>
            <a:ext cx="10371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318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T-Test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Clients Participation </a:t>
            </a:r>
            <a:r>
              <a:rPr lang="en-US" dirty="0"/>
              <a:t>in therapy </a:t>
            </a:r>
            <a:r>
              <a:rPr lang="en-US" dirty="0" smtClean="0"/>
              <a:t>sessions.  </a:t>
            </a:r>
            <a:r>
              <a:rPr lang="en-US" dirty="0"/>
              <a:t>Contract to attend </a:t>
            </a:r>
            <a:r>
              <a:rPr lang="en-US" dirty="0" smtClean="0"/>
              <a:t>all the </a:t>
            </a:r>
            <a:r>
              <a:rPr lang="en-US" dirty="0"/>
              <a:t>sessions </a:t>
            </a:r>
            <a:r>
              <a:rPr lang="en-US" dirty="0" smtClean="0"/>
              <a:t> client attended the sessions with mean value μ </a:t>
            </a:r>
            <a:r>
              <a:rPr lang="en-US" dirty="0"/>
              <a:t>= </a:t>
            </a:r>
            <a:r>
              <a:rPr lang="en-US" dirty="0" smtClean="0"/>
              <a:t>4.6 Sample of the clients   </a:t>
            </a:r>
            <a:r>
              <a:rPr lang="en-US" dirty="0"/>
              <a:t>6, 6, </a:t>
            </a:r>
            <a:r>
              <a:rPr lang="en-US" dirty="0" smtClean="0"/>
              <a:t>12</a:t>
            </a:r>
            <a:r>
              <a:rPr lang="en-US" dirty="0"/>
              <a:t>, 7, </a:t>
            </a:r>
            <a:r>
              <a:rPr lang="en-US" dirty="0" smtClean="0"/>
              <a:t>8. Use T test to find whether clients signed on contract joined all sessions.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19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376414"/>
            <a:ext cx="1051560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2019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37" y="498764"/>
            <a:ext cx="10818090" cy="574501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630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18" y="365125"/>
            <a:ext cx="10422082" cy="588789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04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199" y="0"/>
            <a:ext cx="103716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46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6" y="919523"/>
            <a:ext cx="10187709" cy="52768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427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60769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938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046287" y="534194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>
                <a:solidFill>
                  <a:srgbClr val="00FF00"/>
                </a:solidFill>
                <a:latin typeface="Arial Black" panose="020B0A04020102020204" pitchFamily="34" charset="0"/>
              </a:rPr>
              <a:t>Two sample t-test</a:t>
            </a: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4941887" y="4258469"/>
            <a:ext cx="2940050" cy="1109662"/>
          </a:xfrm>
          <a:custGeom>
            <a:avLst/>
            <a:gdLst>
              <a:gd name="G0" fmla="+- 21117 0 0"/>
              <a:gd name="G1" fmla="+- 21600 0 0"/>
              <a:gd name="G2" fmla="+- 21600 0 0"/>
              <a:gd name="T0" fmla="*/ 0 w 21117"/>
              <a:gd name="T1" fmla="*/ 17059 h 21600"/>
              <a:gd name="T2" fmla="*/ 21105 w 21117"/>
              <a:gd name="T3" fmla="*/ 0 h 21600"/>
              <a:gd name="T4" fmla="*/ 21117 w 2111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17" h="21600" fill="none" extrusionOk="0">
                <a:moveTo>
                  <a:pt x="-1" y="17058"/>
                </a:moveTo>
                <a:cubicBezTo>
                  <a:pt x="2138" y="7111"/>
                  <a:pt x="10930" y="5"/>
                  <a:pt x="21105" y="0"/>
                </a:cubicBezTo>
              </a:path>
              <a:path w="21117" h="21600" stroke="0" extrusionOk="0">
                <a:moveTo>
                  <a:pt x="-1" y="17058"/>
                </a:moveTo>
                <a:cubicBezTo>
                  <a:pt x="2138" y="7111"/>
                  <a:pt x="10930" y="5"/>
                  <a:pt x="21105" y="0"/>
                </a:cubicBezTo>
                <a:lnTo>
                  <a:pt x="21117" y="21600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64062" y="4218781"/>
            <a:ext cx="2932113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7" name="Arc 5"/>
          <p:cNvSpPr>
            <a:spLocks/>
          </p:cNvSpPr>
          <p:nvPr/>
        </p:nvSpPr>
        <p:spPr bwMode="auto">
          <a:xfrm rot="10800000">
            <a:off x="4816475" y="3094831"/>
            <a:ext cx="2903537" cy="1109663"/>
          </a:xfrm>
          <a:custGeom>
            <a:avLst/>
            <a:gdLst>
              <a:gd name="G0" fmla="+- 12 0 0"/>
              <a:gd name="G1" fmla="+- 21600 0 0"/>
              <a:gd name="G2" fmla="+- 21600 0 0"/>
              <a:gd name="T0" fmla="*/ 0 w 21149"/>
              <a:gd name="T1" fmla="*/ 0 h 21600"/>
              <a:gd name="T2" fmla="*/ 21149 w 21149"/>
              <a:gd name="T3" fmla="*/ 17150 h 21600"/>
              <a:gd name="T4" fmla="*/ 12 w 2114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49" h="21600" fill="none" extrusionOk="0">
                <a:moveTo>
                  <a:pt x="0" y="0"/>
                </a:moveTo>
                <a:cubicBezTo>
                  <a:pt x="4" y="0"/>
                  <a:pt x="8" y="0"/>
                  <a:pt x="12" y="0"/>
                </a:cubicBezTo>
                <a:cubicBezTo>
                  <a:pt x="10226" y="0"/>
                  <a:pt x="19044" y="7154"/>
                  <a:pt x="21148" y="17150"/>
                </a:cubicBezTo>
              </a:path>
              <a:path w="21149" h="21600" stroke="0" extrusionOk="0">
                <a:moveTo>
                  <a:pt x="0" y="0"/>
                </a:moveTo>
                <a:cubicBezTo>
                  <a:pt x="4" y="0"/>
                  <a:pt x="8" y="0"/>
                  <a:pt x="12" y="0"/>
                </a:cubicBezTo>
                <a:cubicBezTo>
                  <a:pt x="10226" y="0"/>
                  <a:pt x="19044" y="7154"/>
                  <a:pt x="21148" y="17150"/>
                </a:cubicBezTo>
                <a:lnTo>
                  <a:pt x="12" y="21600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85950" y="2088356"/>
            <a:ext cx="3038475" cy="1238250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GB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Difference </a:t>
            </a:r>
          </a:p>
          <a:p>
            <a:pPr algn="ctr" eaLnBrk="0" hangingPunct="0"/>
            <a:r>
              <a:rPr lang="en-GB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between means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85950" y="3828256"/>
            <a:ext cx="2998787" cy="688975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GB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Sample size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46262" y="5085556"/>
            <a:ext cx="3059113" cy="1238250"/>
          </a:xfrm>
          <a:prstGeom prst="rect">
            <a:avLst/>
          </a:prstGeom>
          <a:solidFill>
            <a:schemeClr val="bg1"/>
          </a:solidFill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GB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Variability </a:t>
            </a:r>
          </a:p>
          <a:p>
            <a:pPr algn="ctr" eaLnBrk="0" hangingPunct="0"/>
            <a:r>
              <a:rPr lang="en-GB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of data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97737" y="3783806"/>
            <a:ext cx="1377950" cy="749300"/>
          </a:xfrm>
          <a:prstGeom prst="rect">
            <a:avLst/>
          </a:prstGeom>
          <a:solidFill>
            <a:schemeClr val="bg1"/>
          </a:solidFill>
          <a:ln w="5080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GB" altLang="en-US" sz="4000" b="1">
                <a:latin typeface="Times New Roman" panose="02020603050405020304" pitchFamily="18" charset="0"/>
              </a:rPr>
              <a:t>t-test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8675687" y="4218781"/>
            <a:ext cx="6477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339262" y="3756819"/>
            <a:ext cx="1006475" cy="833437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GB" altLang="en-US" sz="4800" b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GB" altLang="en-US" sz="4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t </a:t>
            </a:r>
            <a:r>
              <a:rPr lang="en-GB" altLang="en-US" sz="4800" b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075237" y="3337719"/>
            <a:ext cx="482600" cy="4826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040312" y="3205956"/>
            <a:ext cx="512763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GB" altLang="en-US" sz="4400" b="1">
                <a:solidFill>
                  <a:schemeClr val="accent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080000" y="3952081"/>
            <a:ext cx="482600" cy="4826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46662" y="3820319"/>
            <a:ext cx="512763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GB" altLang="en-US" sz="4400" b="1">
                <a:solidFill>
                  <a:schemeClr val="accent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5076825" y="4547394"/>
            <a:ext cx="482600" cy="4826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5170487" y="4828381"/>
            <a:ext cx="228600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155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553155" y="609600"/>
            <a:ext cx="1119857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altLang="en-US" sz="2500" b="1" dirty="0"/>
              <a:t>Given below are the 24 </a:t>
            </a:r>
            <a:r>
              <a:rPr lang="en-US" altLang="en-US" sz="2500" b="1" dirty="0" err="1"/>
              <a:t>hrs</a:t>
            </a:r>
            <a:r>
              <a:rPr lang="en-US" altLang="en-US" sz="2500" b="1" dirty="0"/>
              <a:t> total energy expenditure (MJ/day) in groups of lean and obese women. Examine whether the obese women’s mean energy expenditure is significantly higher ?.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771650" y="2819400"/>
            <a:ext cx="3581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3600" b="1"/>
              <a:t>           Lean                        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6.1      7.0  7.5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7.5      5.5  7.6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7.9      8.1  8.1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8.1      8.4 10.2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/>
              <a:t>10.9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454400" y="0"/>
            <a:ext cx="5308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en-US" sz="3200" b="1">
                <a:solidFill>
                  <a:srgbClr val="00FF00"/>
                </a:solidFill>
                <a:latin typeface="Times New Roman" panose="02020603050405020304" pitchFamily="18" charset="0"/>
              </a:rPr>
              <a:t>T-test for difference in means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892800" y="2895600"/>
            <a:ext cx="45275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Obese</a:t>
            </a:r>
          </a:p>
          <a:p>
            <a:pPr eaLnBrk="0" hangingPunct="0"/>
            <a:r>
              <a:rPr lang="en-US" altLang="en-US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8.8           9.2        9.2</a:t>
            </a:r>
          </a:p>
          <a:p>
            <a:pPr eaLnBrk="0" hangingPunct="0"/>
            <a:r>
              <a:rPr lang="en-US" altLang="en-US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  9.7          9.7       10.0</a:t>
            </a:r>
          </a:p>
          <a:p>
            <a:pPr eaLnBrk="0" hangingPunct="0"/>
            <a:r>
              <a:rPr lang="en-US" altLang="en-US" sz="3600" b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  11.5        11.8       12.8</a:t>
            </a:r>
          </a:p>
          <a:p>
            <a:pPr eaLnBrk="0" hangingPunct="0"/>
            <a:endParaRPr lang="en-US" altLang="en-US" sz="3600" b="1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810250" y="2819400"/>
            <a:ext cx="0" cy="381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619250" y="3429000"/>
            <a:ext cx="4267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5886450" y="3429000"/>
            <a:ext cx="464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07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4"/>
            <a:ext cx="10744200" cy="607541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468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171700" y="0"/>
            <a:ext cx="77724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800">
                <a:solidFill>
                  <a:srgbClr val="00FF00"/>
                </a:solidFill>
              </a:rPr>
              <a:t>T-test for difference in means 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714500" y="609600"/>
            <a:ext cx="8229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 Null Hypothesis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     Obese women’s mean energy expenditure is equal to the lean women’s energy expenditure.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Test statistics :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492375"/>
            <a:ext cx="4800600" cy="1809750"/>
          </a:xfrm>
          <a:prstGeom prst="rect">
            <a:avLst/>
          </a:prstGeom>
          <a:solidFill>
            <a:srgbClr val="FFCCCC"/>
          </a:solidFill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60588" y="4797425"/>
            <a:ext cx="268287" cy="29368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800600"/>
            <a:ext cx="2540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019300" y="54864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410200"/>
            <a:ext cx="2921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171700" y="4629150"/>
            <a:ext cx="8305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  1,      2  - means of  sample 1 and sample 2  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  1,      2 – sd of sample 1 and sample 2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n1 , n2 – number of study subjects in sample 1  and sample 2  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0" y="5486400"/>
            <a:ext cx="2921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485488" y="2810668"/>
            <a:ext cx="14398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Degree of Freedom</a:t>
            </a:r>
          </a:p>
          <a:p>
            <a:endParaRPr lang="en-US" alt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t(n1+n2-2</a:t>
            </a:r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xmlns="" val="23458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843087" y="127794"/>
            <a:ext cx="82296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FF00"/>
                </a:solidFill>
              </a:rPr>
              <a:t>T-test for difference in means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2073275" y="1118394"/>
            <a:ext cx="3808412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l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400" b="1"/>
              <a:t>Data Summary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b="1"/>
              <a:t>          lean           Obese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b="1"/>
              <a:t>N          13               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b="1"/>
              <a:t>            8.10          10.30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b="1"/>
              <a:t>S          1.38           1.25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3937" y="1772444"/>
            <a:ext cx="4465766" cy="153987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43087" y="4502944"/>
            <a:ext cx="8093075" cy="222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just" eaLnBrk="0" hangingPunct="0"/>
            <a:r>
              <a:rPr lang="en-US" altLang="en-US" sz="2800" b="1">
                <a:latin typeface="Times New Roman" panose="02020603050405020304" pitchFamily="18" charset="0"/>
              </a:rPr>
              <a:t>Inference :  The cal t (3.82) is higher than tab t at 0.05, 20. ie 2.086 .  This implies that there is a evidence that the mean energy expenditure in obese group is significantly (p&lt;0.05) higher than that of lean group 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500687" y="3812381"/>
            <a:ext cx="5069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2400" b="1" dirty="0">
                <a:latin typeface="Times New Roman" panose="02020603050405020304" pitchFamily="18" charset="0"/>
              </a:rPr>
              <a:t> tab t </a:t>
            </a:r>
            <a:r>
              <a:rPr lang="en-US" altLang="en-US" sz="2400" b="1" dirty="0" smtClean="0">
                <a:latin typeface="Times New Roman" panose="02020603050405020304" pitchFamily="18" charset="0"/>
              </a:rPr>
              <a:t>=9+13-2 </a:t>
            </a:r>
            <a:r>
              <a:rPr lang="en-US" altLang="en-US" sz="2400" b="1" dirty="0">
                <a:latin typeface="Times New Roman" panose="02020603050405020304" pitchFamily="18" charset="0"/>
              </a:rPr>
              <a:t>=20 </a:t>
            </a:r>
            <a:r>
              <a:rPr lang="en-US" altLang="en-US" sz="2400" b="1" dirty="0" err="1">
                <a:latin typeface="Times New Roman" panose="02020603050405020304" pitchFamily="18" charset="0"/>
              </a:rPr>
              <a:t>df</a:t>
            </a:r>
            <a:r>
              <a:rPr lang="en-US" altLang="en-US" sz="2400" b="1" dirty="0">
                <a:latin typeface="Times New Roman" panose="02020603050405020304" pitchFamily="18" charset="0"/>
              </a:rPr>
              <a:t> = t </a:t>
            </a:r>
            <a:r>
              <a:rPr lang="en-US" altLang="en-US" sz="2400" b="1" baseline="-25000" dirty="0">
                <a:latin typeface="Times New Roman" panose="02020603050405020304" pitchFamily="18" charset="0"/>
              </a:rPr>
              <a:t>0.05,20</a:t>
            </a:r>
            <a:r>
              <a:rPr lang="en-US" altLang="en-US" sz="2400" b="1" dirty="0">
                <a:latin typeface="Times New Roman" panose="02020603050405020304" pitchFamily="18" charset="0"/>
              </a:rPr>
              <a:t> =2.086 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415381"/>
            <a:ext cx="460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096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1237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552700" y="4953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-48" charset="0"/>
                <a:ea typeface="+mj-ea"/>
                <a:cs typeface="Helvetica" pitchFamily="-48" charset="0"/>
              </a:rPr>
              <a:t>Paired Sample </a:t>
            </a:r>
            <a:r>
              <a:rPr kumimoji="0" 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-48" charset="0"/>
                <a:ea typeface="+mj-ea"/>
                <a:cs typeface="Helvetica" pitchFamily="-48" charset="0"/>
              </a:rPr>
              <a:t>t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Helvetica" pitchFamily="-48" charset="0"/>
                <a:ea typeface="+mj-ea"/>
                <a:cs typeface="Helvetica" pitchFamily="-48" charset="0"/>
              </a:rPr>
              <a:t> Test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1866900" y="20955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r>
              <a:rPr lang="en-US" sz="3200" dirty="0" smtClean="0"/>
              <a:t>Study of how 15 volunteers performed on a set of tasks under two conditions: </a:t>
            </a:r>
          </a:p>
          <a:p>
            <a:r>
              <a:rPr lang="en-US" sz="3200" dirty="0" smtClean="0"/>
              <a:t>Using a 15-inch computer monitor compared to using a 42-inch monitor</a:t>
            </a:r>
          </a:p>
          <a:p>
            <a:pPr>
              <a:lnSpc>
                <a:spcPct val="80000"/>
              </a:lnSpc>
            </a:pPr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pPr>
              <a:lnSpc>
                <a:spcPct val="80000"/>
              </a:lnSpc>
            </a:pPr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9524979"/>
              </p:ext>
            </p:extLst>
          </p:nvPr>
        </p:nvGraphicFramePr>
        <p:xfrm>
          <a:off x="3318886" y="4407975"/>
          <a:ext cx="430893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465">
                  <a:extLst>
                    <a:ext uri="{9D8B030D-6E8A-4147-A177-3AD203B41FA5}">
                      <a16:colId xmlns:a16="http://schemas.microsoft.com/office/drawing/2014/main" xmlns="" val="1609052242"/>
                    </a:ext>
                  </a:extLst>
                </a:gridCol>
                <a:gridCol w="2154465">
                  <a:extLst>
                    <a:ext uri="{9D8B030D-6E8A-4147-A177-3AD203B41FA5}">
                      <a16:colId xmlns:a16="http://schemas.microsoft.com/office/drawing/2014/main" xmlns="" val="2944563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205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9064058"/>
                  </a:ext>
                </a:extLst>
              </a:tr>
              <a:tr h="235145">
                <a:tc>
                  <a:txBody>
                    <a:bodyPr/>
                    <a:lstStyle/>
                    <a:p>
                      <a:r>
                        <a:rPr lang="en-IN" dirty="0" smtClean="0"/>
                        <a:t>134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0086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461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783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695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25811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686289"/>
            <a:ext cx="9481038" cy="57431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000" b="1" dirty="0" smtClean="0">
                <a:solidFill>
                  <a:srgbClr val="1862B2"/>
                </a:solidFill>
                <a:latin typeface="+mn-lt"/>
                <a:ea typeface="+mn-ea"/>
              </a:rPr>
              <a:t>Step 1: </a:t>
            </a:r>
            <a:r>
              <a:rPr lang="en-US" sz="3000" dirty="0" smtClean="0">
                <a:solidFill>
                  <a:srgbClr val="1862B2"/>
                </a:solidFill>
                <a:latin typeface="+mn-lt"/>
                <a:ea typeface="+mn-ea"/>
              </a:rPr>
              <a:t>Identify the populations, distribution, and assumptions</a:t>
            </a:r>
            <a:r>
              <a:rPr lang="en-US" dirty="0" smtClean="0">
                <a:solidFill>
                  <a:srgbClr val="1862B2"/>
                </a:solidFill>
              </a:rPr>
              <a:t>.</a:t>
            </a:r>
          </a:p>
          <a:p>
            <a:endParaRPr lang="en-US" dirty="0" smtClean="0"/>
          </a:p>
          <a:p>
            <a:r>
              <a:rPr lang="en-US" dirty="0" smtClean="0"/>
              <a:t>Population 1: People doing tasks using a 15-inch monitor.</a:t>
            </a:r>
          </a:p>
          <a:p>
            <a:r>
              <a:rPr lang="en-US" dirty="0" smtClean="0"/>
              <a:t>Population 2: People performing tasks using a 42-inch monitor.</a:t>
            </a:r>
          </a:p>
          <a:p>
            <a:endParaRPr lang="en-US" sz="2800" dirty="0" smtClean="0"/>
          </a:p>
          <a:p>
            <a:r>
              <a:rPr lang="en-US" dirty="0" smtClean="0"/>
              <a:t>The distribution: a distribution of mean difference scores. </a:t>
            </a:r>
          </a:p>
          <a:p>
            <a:endParaRPr lang="en-US" sz="2800" dirty="0" smtClean="0"/>
          </a:p>
          <a:p>
            <a:r>
              <a:rPr lang="en-US" dirty="0" smtClean="0"/>
              <a:t>Assumptions: The participants were not randomly selected so we must be cautious with respect to generalizing our findings. </a:t>
            </a:r>
          </a:p>
          <a:p>
            <a:endParaRPr lang="en-US" dirty="0" smtClean="0"/>
          </a:p>
          <a:p>
            <a:r>
              <a:rPr lang="en-US" dirty="0" smtClean="0"/>
              <a:t>We do not know whether the population is normally distributed.</a:t>
            </a:r>
          </a:p>
          <a:p>
            <a:endParaRPr lang="en-US" sz="2800" dirty="0" smtClean="0"/>
          </a:p>
          <a:p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>
              <a:solidFill>
                <a:srgbClr val="186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0489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454" y="442971"/>
            <a:ext cx="10901484" cy="651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1862B2"/>
                </a:solidFill>
                <a:latin typeface="+mn-lt"/>
                <a:ea typeface="+mn-ea"/>
              </a:rPr>
              <a:t>Step 2: </a:t>
            </a:r>
            <a:r>
              <a:rPr lang="en-US" sz="3000" dirty="0" smtClean="0">
                <a:solidFill>
                  <a:srgbClr val="1862B2"/>
                </a:solidFill>
                <a:latin typeface="+mn-lt"/>
                <a:ea typeface="+mn-ea"/>
              </a:rPr>
              <a:t>State the null and research hypotheses.</a:t>
            </a:r>
          </a:p>
          <a:p>
            <a:endParaRPr lang="en-US" dirty="0" smtClean="0"/>
          </a:p>
          <a:p>
            <a:r>
              <a:rPr lang="en-US" b="1" i="1" dirty="0" smtClean="0"/>
              <a:t>Null hypothesis: </a:t>
            </a:r>
            <a:r>
              <a:rPr lang="en-US" dirty="0" smtClean="0"/>
              <a:t>People who use a 15-inch screen will complete a set of tasks in the same amount of time, on average, as people who use a 42-inch screen.</a:t>
            </a:r>
          </a:p>
          <a:p>
            <a:r>
              <a:rPr lang="en-US" i="1" dirty="0" smtClean="0"/>
              <a:t>H</a:t>
            </a:r>
            <a:r>
              <a:rPr lang="en-US" sz="1600" i="1" dirty="0" smtClean="0"/>
              <a:t>0</a:t>
            </a:r>
            <a:r>
              <a:rPr lang="en-US" i="1" dirty="0" smtClean="0"/>
              <a:t>: μ</a:t>
            </a:r>
            <a:r>
              <a:rPr lang="en-US" sz="1400" i="1" dirty="0" smtClean="0"/>
              <a:t>1</a:t>
            </a:r>
            <a:r>
              <a:rPr lang="en-US" i="1" dirty="0" smtClean="0"/>
              <a:t>=μ</a:t>
            </a:r>
            <a:r>
              <a:rPr lang="en-US" sz="1400" i="1" dirty="0" smtClean="0"/>
              <a:t>2</a:t>
            </a:r>
            <a:r>
              <a:rPr lang="en-US" i="1" dirty="0" smtClean="0"/>
              <a:t> </a:t>
            </a:r>
          </a:p>
          <a:p>
            <a:endParaRPr lang="en-US" i="1" dirty="0" smtClean="0"/>
          </a:p>
          <a:p>
            <a:r>
              <a:rPr lang="en-US" b="1" i="1" dirty="0" smtClean="0"/>
              <a:t>Research hypothesis: </a:t>
            </a:r>
            <a:r>
              <a:rPr lang="en-US" dirty="0" smtClean="0"/>
              <a:t>People who use a 15-inch screen will complete a set of tasks in a different amount of time, on average, from people who use a 42-inch screen.</a:t>
            </a:r>
          </a:p>
          <a:p>
            <a:r>
              <a:rPr lang="en-US" i="1" dirty="0" smtClean="0"/>
              <a:t>H</a:t>
            </a:r>
            <a:r>
              <a:rPr lang="en-US" sz="1600" i="1" dirty="0" smtClean="0"/>
              <a:t>1</a:t>
            </a:r>
            <a:r>
              <a:rPr lang="en-US" i="1" dirty="0" smtClean="0"/>
              <a:t>: </a:t>
            </a:r>
            <a:r>
              <a:rPr lang="el-GR" i="1" dirty="0" smtClean="0"/>
              <a:t>μ</a:t>
            </a:r>
            <a:r>
              <a:rPr lang="el-GR" sz="1400" i="1" dirty="0" smtClean="0"/>
              <a:t>1</a:t>
            </a:r>
            <a:r>
              <a:rPr lang="en-US" sz="1400" i="1" dirty="0" smtClean="0"/>
              <a:t> </a:t>
            </a:r>
            <a:r>
              <a:rPr lang="el-GR" i="1" dirty="0" smtClean="0"/>
              <a:t>≠ μ</a:t>
            </a:r>
            <a:r>
              <a:rPr lang="el-GR" sz="1400" i="1" dirty="0" smtClean="0"/>
              <a:t>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>
              <a:solidFill>
                <a:srgbClr val="186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3536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8300" y="990600"/>
            <a:ext cx="8915400" cy="42042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1862B2"/>
                </a:solidFill>
                <a:latin typeface="+mn-lt"/>
                <a:ea typeface="+mn-ea"/>
              </a:rPr>
              <a:t>Step 3: </a:t>
            </a:r>
            <a:r>
              <a:rPr lang="en-US" sz="3000" dirty="0" smtClean="0">
                <a:solidFill>
                  <a:srgbClr val="1862B2"/>
                </a:solidFill>
                <a:latin typeface="+mn-lt"/>
                <a:ea typeface="+mn-ea"/>
              </a:rPr>
              <a:t>Determine the characteristics of the comparison distribution.</a:t>
            </a: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r>
              <a:rPr lang="en-US" i="1" dirty="0" err="1" smtClean="0"/>
              <a:t>M</a:t>
            </a:r>
            <a:r>
              <a:rPr lang="en-US" i="1" baseline="-25000" dirty="0" err="1" smtClean="0"/>
              <a:t>difference</a:t>
            </a:r>
            <a:r>
              <a:rPr lang="en-US" i="1" baseline="-25000" dirty="0" smtClean="0"/>
              <a:t> </a:t>
            </a:r>
            <a:r>
              <a:rPr lang="en-US" dirty="0" smtClean="0"/>
              <a:t> = -11</a:t>
            </a:r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>
              <a:solidFill>
                <a:srgbClr val="1862B2"/>
              </a:solidFill>
            </a:endParaRPr>
          </a:p>
        </p:txBody>
      </p:sp>
      <p:pic>
        <p:nvPicPr>
          <p:cNvPr id="5" name="Picture 4" descr="step 3 tabl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29" y="1676400"/>
            <a:ext cx="3171371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9000" y="3657600"/>
            <a:ext cx="5270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876800"/>
            <a:ext cx="28511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30370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8300" y="927521"/>
            <a:ext cx="8915400" cy="48505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1862B2"/>
                </a:solidFill>
                <a:latin typeface="+mn-lt"/>
                <a:ea typeface="+mn-ea"/>
              </a:rPr>
              <a:t>Step 4: </a:t>
            </a:r>
            <a:r>
              <a:rPr lang="en-US" sz="3000" dirty="0" smtClean="0">
                <a:solidFill>
                  <a:srgbClr val="1862B2"/>
                </a:solidFill>
                <a:latin typeface="+mn-lt"/>
                <a:ea typeface="+mn-ea"/>
              </a:rPr>
              <a:t>Determine the critical values, or cutoffs..</a:t>
            </a:r>
          </a:p>
          <a:p>
            <a:r>
              <a:rPr lang="en-US" sz="3200" i="1" dirty="0" err="1" smtClean="0"/>
              <a:t>df</a:t>
            </a:r>
            <a:r>
              <a:rPr lang="en-US" sz="3200" i="1" dirty="0" smtClean="0"/>
              <a:t> = N - 1 = 5 - 1 = 4</a:t>
            </a:r>
          </a:p>
          <a:p>
            <a:r>
              <a:rPr lang="en-US" sz="3200" dirty="0" smtClean="0"/>
              <a:t>The critical values, based on a two-tailed test and a </a:t>
            </a:r>
            <a:r>
              <a:rPr lang="en-US" sz="3200" i="1" dirty="0" smtClean="0"/>
              <a:t>p </a:t>
            </a:r>
            <a:r>
              <a:rPr lang="en-US" sz="3200" dirty="0" smtClean="0"/>
              <a:t>level of 0.05, are 2.776 and 2.776.</a:t>
            </a:r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>
              <a:solidFill>
                <a:srgbClr val="1862B2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3363249"/>
            <a:ext cx="7162800" cy="256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6274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38300" y="388168"/>
            <a:ext cx="8915400" cy="608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Grande" pitchFamily="-48" charset="0"/>
                <a:ea typeface="Geneva" pitchFamily="-48" charset="-128"/>
                <a:cs typeface="+mn-cs"/>
              </a:defRPr>
            </a:lvl9pPr>
          </a:lstStyle>
          <a:p>
            <a:r>
              <a:rPr lang="en-US" sz="3000" b="1" dirty="0" smtClean="0">
                <a:solidFill>
                  <a:srgbClr val="1862B2"/>
                </a:solidFill>
                <a:latin typeface="+mn-lt"/>
                <a:ea typeface="+mn-ea"/>
              </a:rPr>
              <a:t>Step 5: </a:t>
            </a:r>
            <a:r>
              <a:rPr lang="en-US" sz="3000" dirty="0" smtClean="0">
                <a:solidFill>
                  <a:srgbClr val="1862B2"/>
                </a:solidFill>
                <a:latin typeface="+mn-lt"/>
                <a:ea typeface="+mn-ea"/>
              </a:rPr>
              <a:t>Calculate the test statistic.</a:t>
            </a: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r>
              <a:rPr lang="en-US" sz="3000" b="1" dirty="0" smtClean="0">
                <a:solidFill>
                  <a:srgbClr val="1862B2"/>
                </a:solidFill>
              </a:rPr>
              <a:t>Step 6: </a:t>
            </a:r>
            <a:r>
              <a:rPr lang="en-US" sz="3000" dirty="0" smtClean="0">
                <a:solidFill>
                  <a:srgbClr val="1862B2"/>
                </a:solidFill>
              </a:rPr>
              <a:t>Make a decision.</a:t>
            </a:r>
          </a:p>
          <a:p>
            <a:r>
              <a:rPr lang="en-US" sz="2800" dirty="0" smtClean="0"/>
              <a:t>Reject the null hypothesis. </a:t>
            </a:r>
          </a:p>
          <a:p>
            <a:endParaRPr lang="en-US" sz="28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sz="3000" dirty="0" smtClean="0">
              <a:solidFill>
                <a:srgbClr val="1862B2"/>
              </a:solidFill>
              <a:latin typeface="+mn-lt"/>
              <a:ea typeface="+mn-ea"/>
            </a:endParaRPr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>
              <a:solidFill>
                <a:srgbClr val="1862B2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05100" y="997768"/>
            <a:ext cx="5181600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 10-3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3588568"/>
            <a:ext cx="5029200" cy="17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4716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r>
              <a:rPr lang="en-GB" dirty="0"/>
              <a:t>The chi-squared test is used when we want to see if two  categorical variables are related</a:t>
            </a:r>
          </a:p>
          <a:p>
            <a:r>
              <a:rPr lang="en-GB" dirty="0">
                <a:solidFill>
                  <a:schemeClr val="dk1"/>
                </a:solidFill>
              </a:rPr>
              <a:t>The test statistic for the Chi-squared test uses the sum of the squared differences between each pair of observed (O) and expected values (E</a:t>
            </a:r>
            <a:r>
              <a:rPr lang="en-GB" dirty="0" smtClean="0">
                <a:solidFill>
                  <a:schemeClr val="dk1"/>
                </a:solidFill>
              </a:rPr>
              <a:t>)</a:t>
            </a:r>
          </a:p>
          <a:p>
            <a:r>
              <a:rPr lang="en-US" altLang="en-US" dirty="0"/>
              <a:t>the chi-square test for goodness of fit and the chi-square test for independence.  </a:t>
            </a:r>
          </a:p>
          <a:p>
            <a:endParaRPr lang="en-GB" dirty="0">
              <a:solidFill>
                <a:schemeClr val="dk1"/>
              </a:solidFill>
            </a:endParaRPr>
          </a:p>
          <a:p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r>
              <a:rPr lang="en-GB" dirty="0" smtClean="0"/>
              <a:t>Chi-squared test statistic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810000" y="26903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>
              <a:solidFill>
                <a:schemeClr val="dk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1001" y="4876801"/>
          <a:ext cx="3546475" cy="1439863"/>
        </p:xfrm>
        <a:graphic>
          <a:graphicData uri="http://schemas.openxmlformats.org/presentationml/2006/ole">
            <p:oleObj spid="_x0000_s3082" name="Equation" r:id="rId4" imgW="1155700" imgH="4699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5402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39663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1650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 die is thrown n times the below table shows the frequency of observed data. Find whether the die is fair or not. With (alpha value =0.05)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838"/>
            <a:ext cx="10515600" cy="460851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93" y="3093684"/>
            <a:ext cx="4683007" cy="9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48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376238"/>
            <a:ext cx="10811933" cy="58007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031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97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086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14279049"/>
              </p:ext>
            </p:extLst>
          </p:nvPr>
        </p:nvGraphicFramePr>
        <p:xfrm>
          <a:off x="0" y="19403"/>
          <a:ext cx="12090400" cy="6822328"/>
        </p:xfrm>
        <a:graphic>
          <a:graphicData uri="http://schemas.openxmlformats.org/presentationml/2006/ole">
            <p:oleObj spid="_x0000_s4105" name="Bitmap Image" r:id="rId3" imgW="9829800" imgH="5547240" progId="Paint.Picture.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003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Chi-square table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9" y="2043290"/>
            <a:ext cx="10702048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9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363" y="2138939"/>
            <a:ext cx="10425546" cy="3076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025"/>
            <a:ext cx="3725574" cy="157768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838200" y="5520267"/>
            <a:ext cx="1069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15.29&lt;12.83 So H0 is rejected.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177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685795" y="3677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00000"/>
                </a:solidFill>
              </a:rPr>
              <a:t>Observed frequencies</a:t>
            </a: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685795" y="1760802"/>
            <a:ext cx="3296624" cy="78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Roll the die </a:t>
            </a:r>
            <a:r>
              <a:rPr lang="en-US" sz="2400" dirty="0">
                <a:solidFill>
                  <a:srgbClr val="4472C4"/>
                </a:solidFill>
              </a:rPr>
              <a:t>n = 60 </a:t>
            </a:r>
            <a:r>
              <a:rPr lang="en-US" sz="2400" dirty="0"/>
              <a:t>times.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66" y="2609307"/>
            <a:ext cx="5479595" cy="2088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40" y="2696944"/>
            <a:ext cx="3270905" cy="3793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xmlns="" id="{680319AB-142B-8640-B6D1-B258014D9549}"/>
              </a:ext>
            </a:extLst>
          </p:cNvPr>
          <p:cNvSpPr txBox="1"/>
          <p:nvPr/>
        </p:nvSpPr>
        <p:spPr>
          <a:xfrm>
            <a:off x="5943595" y="1643373"/>
            <a:ext cx="5820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>
                <a:solidFill>
                  <a:schemeClr val="accent1"/>
                </a:solidFill>
              </a:rPr>
              <a:t>sample average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A50003"/>
                </a:solidFill>
              </a:rPr>
              <a:t>3.75</a:t>
            </a:r>
            <a:r>
              <a:rPr lang="en-US" sz="2400" dirty="0"/>
              <a:t>; </a:t>
            </a:r>
          </a:p>
          <a:p>
            <a:r>
              <a:rPr lang="en-US" sz="2400" dirty="0"/>
              <a:t>but we are interested in the total distribution</a:t>
            </a:r>
          </a:p>
        </p:txBody>
      </p:sp>
    </p:spTree>
    <p:extLst>
      <p:ext uri="{BB962C8B-B14F-4D97-AF65-F5344CB8AC3E}">
        <p14:creationId xmlns:p14="http://schemas.microsoft.com/office/powerpoint/2010/main" xmlns="" val="35125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838200" y="519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00000"/>
                </a:solidFill>
              </a:rPr>
              <a:t>Pearson’s Chi-squared statistic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4510"/>
            <a:ext cx="7960112" cy="95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5" y="3359483"/>
            <a:ext cx="3758770" cy="2979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041" y="3359483"/>
            <a:ext cx="3882898" cy="844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21" y="4203591"/>
            <a:ext cx="3624874" cy="773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753" y="4977192"/>
            <a:ext cx="1411417" cy="856932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xmlns="" id="{8C0535B0-68EF-2443-8B3E-1194F39DCCBC}"/>
              </a:ext>
            </a:extLst>
          </p:cNvPr>
          <p:cNvSpPr txBox="1"/>
          <p:nvPr/>
        </p:nvSpPr>
        <p:spPr>
          <a:xfrm>
            <a:off x="8709102" y="2216550"/>
            <a:ext cx="201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= </a:t>
            </a:r>
            <a:r>
              <a:rPr lang="en-US" sz="2800" dirty="0">
                <a:solidFill>
                  <a:schemeClr val="accent1"/>
                </a:solidFill>
              </a:rPr>
              <a:t>14.2</a:t>
            </a:r>
          </a:p>
        </p:txBody>
      </p:sp>
    </p:spTree>
    <p:extLst>
      <p:ext uri="{BB962C8B-B14F-4D97-AF65-F5344CB8AC3E}">
        <p14:creationId xmlns:p14="http://schemas.microsoft.com/office/powerpoint/2010/main" xmlns="" val="34712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683339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00000"/>
                </a:solidFill>
              </a:rPr>
              <a:t>Calculating Expected Values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83339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Null hypothesis</a:t>
            </a:r>
            <a:r>
              <a:rPr lang="en-US" dirty="0"/>
              <a:t>: Gender and Handedness are independent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>
                <a:solidFill>
                  <a:schemeClr val="accent1"/>
                </a:solidFill>
              </a:rPr>
              <a:t>man</a:t>
            </a:r>
            <a:r>
              <a:rPr lang="en-US" dirty="0"/>
              <a:t> and </a:t>
            </a:r>
            <a:r>
              <a:rPr lang="en-US" dirty="0">
                <a:solidFill>
                  <a:srgbClr val="800000"/>
                </a:solidFill>
              </a:rPr>
              <a:t>left-handed</a:t>
            </a:r>
            <a:r>
              <a:rPr lang="en-US" dirty="0"/>
              <a:t>) = P(</a:t>
            </a:r>
            <a:r>
              <a:rPr lang="en-US" dirty="0">
                <a:solidFill>
                  <a:schemeClr val="accent1"/>
                </a:solidFill>
              </a:rPr>
              <a:t>man</a:t>
            </a:r>
            <a:r>
              <a:rPr lang="en-US" dirty="0"/>
              <a:t>) x P(</a:t>
            </a:r>
            <a:r>
              <a:rPr lang="en-US" dirty="0">
                <a:solidFill>
                  <a:srgbClr val="800000"/>
                </a:solidFill>
              </a:rPr>
              <a:t>left-handed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72" y="2963234"/>
            <a:ext cx="8596127" cy="30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72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Observed and Expected Frequencies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840"/>
            <a:ext cx="9848988" cy="27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6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Hypothesis and Statistical Inferences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436" y="184409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 The main purpose of Statistics </a:t>
            </a:r>
            <a:r>
              <a:rPr lang="en-US" dirty="0" smtClean="0"/>
              <a:t>inference is </a:t>
            </a:r>
            <a:r>
              <a:rPr lang="en-US" dirty="0"/>
              <a:t>to make an accurate conclusion using a limited sample about a greater population</a:t>
            </a:r>
            <a:r>
              <a:rPr lang="en-US" dirty="0" smtClean="0"/>
              <a:t>.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US" dirty="0"/>
              <a:t>hypothesis testing uses point estimate to decide which of two hypotheses (guesses) about parameter is correct.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2852016"/>
            <a:ext cx="4321175" cy="231111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73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9865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Chi-squared =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5031"/>
            <a:ext cx="7436475" cy="40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414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2F9140-9DF9-EB4D-9864-8587B928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A50003"/>
                </a:solidFill>
              </a:rPr>
              <a:t>Degrees of freedom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0D776C5-1B1B-F045-AC5F-24E4BC8439ED}"/>
              </a:ext>
            </a:extLst>
          </p:cNvPr>
          <p:cNvSpPr/>
          <p:nvPr/>
        </p:nvSpPr>
        <p:spPr>
          <a:xfrm>
            <a:off x="838200" y="1818758"/>
            <a:ext cx="66777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50003"/>
                </a:solidFill>
              </a:rPr>
              <a:t>Degrees of freedom </a:t>
            </a:r>
            <a:r>
              <a:rPr lang="en-US" sz="2400" dirty="0"/>
              <a:t>for </a:t>
            </a:r>
            <a:r>
              <a:rPr lang="en-US" sz="2400" dirty="0">
                <a:solidFill>
                  <a:srgbClr val="4472C4"/>
                </a:solidFill>
              </a:rPr>
              <a:t>m x n </a:t>
            </a:r>
            <a:r>
              <a:rPr lang="en-US" sz="2400" dirty="0"/>
              <a:t>table = </a:t>
            </a:r>
            <a:r>
              <a:rPr lang="en-US" sz="2400" dirty="0">
                <a:solidFill>
                  <a:srgbClr val="4472C4"/>
                </a:solidFill>
              </a:rPr>
              <a:t>(m - 1) x (n </a:t>
            </a:r>
            <a:r>
              <a:rPr lang="mr-IN" sz="2400" dirty="0">
                <a:solidFill>
                  <a:srgbClr val="4472C4"/>
                </a:solidFill>
              </a:rPr>
              <a:t>–</a:t>
            </a:r>
            <a:r>
              <a:rPr lang="en-US" sz="2400" dirty="0">
                <a:solidFill>
                  <a:srgbClr val="4472C4"/>
                </a:solidFill>
              </a:rPr>
              <a:t> 1)</a:t>
            </a:r>
          </a:p>
          <a:p>
            <a:endParaRPr lang="en-US" sz="2400" dirty="0">
              <a:solidFill>
                <a:srgbClr val="4472C4"/>
              </a:solidFill>
            </a:endParaRPr>
          </a:p>
          <a:p>
            <a:endParaRPr lang="en-US" sz="2400" dirty="0">
              <a:solidFill>
                <a:srgbClr val="4472C4"/>
              </a:solidFill>
            </a:endParaRPr>
          </a:p>
          <a:p>
            <a:endParaRPr lang="en-US" sz="2400" dirty="0">
              <a:solidFill>
                <a:srgbClr val="4472C4"/>
              </a:solidFill>
            </a:endParaRPr>
          </a:p>
          <a:p>
            <a:endParaRPr lang="en-US" sz="2400" dirty="0">
              <a:solidFill>
                <a:srgbClr val="4472C4"/>
              </a:solidFill>
            </a:endParaRPr>
          </a:p>
          <a:p>
            <a:endParaRPr lang="en-US" sz="2400" dirty="0">
              <a:solidFill>
                <a:srgbClr val="4472C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9E978D-8723-E449-9405-ADC9DBAD1800}"/>
              </a:ext>
            </a:extLst>
          </p:cNvPr>
          <p:cNvSpPr txBox="1"/>
          <p:nvPr/>
        </p:nvSpPr>
        <p:spPr>
          <a:xfrm>
            <a:off x="838200" y="2495708"/>
            <a:ext cx="657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50003"/>
                </a:solidFill>
              </a:rPr>
              <a:t>Degrees of freedom </a:t>
            </a:r>
            <a:r>
              <a:rPr lang="en-US" sz="2800" dirty="0"/>
              <a:t>in </a:t>
            </a:r>
            <a:r>
              <a:rPr lang="en-US" sz="2800" dirty="0">
                <a:solidFill>
                  <a:schemeClr val="accent1"/>
                </a:solidFill>
              </a:rPr>
              <a:t>3 x 2 </a:t>
            </a:r>
            <a:r>
              <a:rPr lang="en-US" sz="2800" dirty="0"/>
              <a:t>table =</a:t>
            </a:r>
            <a:r>
              <a:rPr lang="en-US" sz="2800" dirty="0">
                <a:solidFill>
                  <a:schemeClr val="accent1"/>
                </a:solidFill>
              </a:rPr>
              <a:t> 2 x 1 = 2</a:t>
            </a:r>
          </a:p>
        </p:txBody>
      </p:sp>
    </p:spTree>
    <p:extLst>
      <p:ext uri="{BB962C8B-B14F-4D97-AF65-F5344CB8AC3E}">
        <p14:creationId xmlns:p14="http://schemas.microsoft.com/office/powerpoint/2010/main" xmlns="" val="1859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Chi-square table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9" y="2043290"/>
            <a:ext cx="10702048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090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BA8DC5-2751-F545-8E90-914E6122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D72FD1-7500-B64B-A63F-75579C6DCB11}"/>
              </a:ext>
            </a:extLst>
          </p:cNvPr>
          <p:cNvSpPr txBox="1"/>
          <p:nvPr/>
        </p:nvSpPr>
        <p:spPr>
          <a:xfrm>
            <a:off x="443089" y="1596762"/>
            <a:ext cx="3210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Chi-squared</a:t>
            </a:r>
            <a:r>
              <a:rPr lang="en-US" sz="2400" dirty="0"/>
              <a:t> = 12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Degrees of freedom </a:t>
            </a:r>
            <a:r>
              <a:rPr lang="en-US" sz="2400" dirty="0"/>
              <a:t>= 2</a:t>
            </a: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5557F6-A05D-E647-B3E8-EFDE4095512B}"/>
              </a:ext>
            </a:extLst>
          </p:cNvPr>
          <p:cNvSpPr txBox="1"/>
          <p:nvPr/>
        </p:nvSpPr>
        <p:spPr>
          <a:xfrm>
            <a:off x="838200" y="3507149"/>
            <a:ext cx="496437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 P-value:</a:t>
            </a:r>
          </a:p>
          <a:p>
            <a:endParaRPr lang="en-US" sz="2400" dirty="0"/>
          </a:p>
          <a:p>
            <a:r>
              <a:rPr lang="en-US" sz="2400" dirty="0"/>
              <a:t>The Null hypothesis is </a:t>
            </a:r>
            <a:r>
              <a:rPr lang="en-US" sz="2400" dirty="0">
                <a:solidFill>
                  <a:srgbClr val="A50003"/>
                </a:solidFill>
              </a:rPr>
              <a:t>rejected</a:t>
            </a:r>
            <a:r>
              <a:rPr lang="en-US" sz="2400" dirty="0"/>
              <a:t>: </a:t>
            </a:r>
          </a:p>
          <a:p>
            <a:r>
              <a:rPr lang="en-US" sz="2400" dirty="0" smtClean="0"/>
              <a:t>handedness </a:t>
            </a:r>
            <a:r>
              <a:rPr lang="en-US" sz="2400" dirty="0"/>
              <a:t>and gender are very likely</a:t>
            </a:r>
          </a:p>
          <a:p>
            <a:r>
              <a:rPr lang="en-US" sz="2400" dirty="0">
                <a:solidFill>
                  <a:srgbClr val="C00000"/>
                </a:solidFill>
              </a:rPr>
              <a:t>not independent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1F9AF8-D906-B34B-8CAB-2DB7700035A0}"/>
              </a:ext>
            </a:extLst>
          </p:cNvPr>
          <p:cNvSpPr txBox="1"/>
          <p:nvPr/>
        </p:nvSpPr>
        <p:spPr>
          <a:xfrm>
            <a:off x="6096000" y="1225836"/>
            <a:ext cx="3807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Null hypothesis:</a:t>
            </a:r>
          </a:p>
          <a:p>
            <a:r>
              <a:rPr lang="en-US" sz="2400" i="1" dirty="0"/>
              <a:t>“Handedness and gender are</a:t>
            </a:r>
          </a:p>
          <a:p>
            <a:r>
              <a:rPr lang="en-US" sz="2400" i="1" dirty="0">
                <a:solidFill>
                  <a:srgbClr val="C00000"/>
                </a:solidFill>
              </a:rPr>
              <a:t>independent”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14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524000" y="258762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9pPr>
          </a:lstStyle>
          <a:p>
            <a:r>
              <a:rPr lang="en-US" altLang="en-US" i="1" dirty="0" smtClean="0"/>
              <a:t>F</a:t>
            </a:r>
            <a:r>
              <a:rPr lang="en-US" altLang="en-US" dirty="0" smtClean="0">
                <a:latin typeface="Times New Roman" panose="02020603050405020304" pitchFamily="18" charset="0"/>
              </a:rPr>
              <a:t>-</a:t>
            </a:r>
            <a:r>
              <a:rPr lang="en-US" altLang="en-US" dirty="0" smtClean="0"/>
              <a:t>Distribution or One way </a:t>
            </a:r>
            <a:r>
              <a:rPr lang="en-US" altLang="en-US" dirty="0" err="1" smtClean="0"/>
              <a:t>Anova</a:t>
            </a:r>
            <a:endParaRPr lang="en-US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65313" y="1497012"/>
            <a:ext cx="8478837" cy="5087938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Tx/>
              <a:buNone/>
            </a:pPr>
            <a:r>
              <a:rPr lang="en-US" altLang="en-US" sz="2400" dirty="0"/>
              <a:t>Let                represent the sample variances of two different populations.  If both populations are normal and the population variances                are equal, then the sampling distribution of </a:t>
            </a:r>
          </a:p>
          <a:p>
            <a:pPr>
              <a:buClr>
                <a:schemeClr val="tx1"/>
              </a:buClr>
              <a:buFontTx/>
              <a:buNone/>
            </a:pPr>
            <a:endParaRPr lang="en-US" altLang="en-US" sz="4000" dirty="0"/>
          </a:p>
          <a:p>
            <a:pPr>
              <a:buClr>
                <a:schemeClr val="tx1"/>
              </a:buClr>
              <a:buFontTx/>
              <a:buNone/>
            </a:pPr>
            <a:r>
              <a:rPr lang="en-US" altLang="en-US" sz="2400" dirty="0"/>
              <a:t>is called an </a:t>
            </a:r>
            <a:r>
              <a:rPr lang="en-US" altLang="en-US" sz="2400" b="1" i="1" dirty="0">
                <a:solidFill>
                  <a:schemeClr val="folHlink"/>
                </a:solidFill>
              </a:rPr>
              <a:t>F</a:t>
            </a:r>
            <a:r>
              <a:rPr lang="en-US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-</a:t>
            </a:r>
            <a:r>
              <a:rPr lang="en-US" altLang="en-US" sz="2400" b="1" dirty="0">
                <a:solidFill>
                  <a:schemeClr val="folHlink"/>
                </a:solidFill>
              </a:rPr>
              <a:t>distribution</a:t>
            </a:r>
            <a:r>
              <a:rPr lang="en-US" altLang="en-US" sz="2400" dirty="0"/>
              <a:t>.  </a:t>
            </a:r>
            <a:r>
              <a:rPr lang="en-US" altLang="en-US" sz="2400" dirty="0" smtClean="0"/>
              <a:t>There </a:t>
            </a:r>
            <a:r>
              <a:rPr lang="en-US" altLang="en-US" sz="2400" dirty="0"/>
              <a:t>are several properties of this distribution</a:t>
            </a:r>
            <a:r>
              <a:rPr lang="en-US" altLang="en-US" sz="2400" dirty="0" smtClean="0"/>
              <a:t>.</a:t>
            </a:r>
          </a:p>
          <a:p>
            <a:pPr>
              <a:buClr>
                <a:schemeClr val="tx1"/>
              </a:buClr>
              <a:buFontTx/>
              <a:buNone/>
            </a:pPr>
            <a:endParaRPr lang="en-US" altLang="en-US" sz="24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7775" y="1555750"/>
            <a:ext cx="114935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670925" y="6202362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n-US" sz="2000"/>
              <a:t>Continued.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5925" y="2287587"/>
            <a:ext cx="12160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0588" y="3097212"/>
            <a:ext cx="839787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905000" y="4757737"/>
            <a:ext cx="838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200" dirty="0">
                <a:latin typeface="Century" panose="02040604050505020304" pitchFamily="18" charset="0"/>
              </a:rPr>
              <a:t>The </a:t>
            </a:r>
            <a:r>
              <a:rPr lang="en-US" altLang="en-US" sz="2200" i="1" dirty="0">
                <a:latin typeface="Century" panose="02040604050505020304" pitchFamily="18" charset="0"/>
              </a:rPr>
              <a:t>F</a:t>
            </a:r>
            <a:r>
              <a:rPr lang="en-US" altLang="en-US" sz="2200" dirty="0">
                <a:latin typeface="Times New Roman" panose="02020603050405020304" pitchFamily="18" charset="0"/>
              </a:rPr>
              <a:t>-</a:t>
            </a:r>
            <a:r>
              <a:rPr lang="en-US" altLang="en-US" sz="2200" dirty="0">
                <a:latin typeface="Century" panose="02040604050505020304" pitchFamily="18" charset="0"/>
              </a:rPr>
              <a:t>distribution is a family of curves each of which is determined by two types of degrees of freedom</a:t>
            </a:r>
            <a:r>
              <a:rPr lang="en-US" altLang="en-US" sz="2200" dirty="0">
                <a:latin typeface="Times New Roman" panose="02020603050405020304" pitchFamily="18" charset="0"/>
              </a:rPr>
              <a:t>:</a:t>
            </a:r>
            <a:r>
              <a:rPr lang="en-US" altLang="en-US" sz="2200" dirty="0">
                <a:latin typeface="Century" panose="02040604050505020304" pitchFamily="18" charset="0"/>
              </a:rPr>
              <a:t> the degrees of freedom corresponding to the variance in the numerator, denoted </a:t>
            </a:r>
            <a:r>
              <a:rPr lang="en-US" altLang="en-US" sz="2200" b="1" dirty="0" err="1">
                <a:solidFill>
                  <a:schemeClr val="folHlink"/>
                </a:solidFill>
                <a:latin typeface="Century" panose="02040604050505020304" pitchFamily="18" charset="0"/>
              </a:rPr>
              <a:t>d.f.</a:t>
            </a:r>
            <a:r>
              <a:rPr lang="en-US" altLang="en-US" sz="2200" b="1" baseline="-25000" dirty="0" err="1">
                <a:solidFill>
                  <a:schemeClr val="folHlink"/>
                </a:solidFill>
                <a:latin typeface="Century" panose="02040604050505020304" pitchFamily="18" charset="0"/>
              </a:rPr>
              <a:t>N</a:t>
            </a:r>
            <a:r>
              <a:rPr lang="en-US" altLang="en-US" sz="2200" dirty="0">
                <a:latin typeface="Century" panose="02040604050505020304" pitchFamily="18" charset="0"/>
              </a:rPr>
              <a:t>, and the degrees of freedom corresponding to the variance in the denominator, denoted </a:t>
            </a:r>
            <a:r>
              <a:rPr lang="en-US" altLang="en-US" sz="2200" b="1" dirty="0" err="1">
                <a:solidFill>
                  <a:schemeClr val="folHlink"/>
                </a:solidFill>
                <a:latin typeface="Century" panose="02040604050505020304" pitchFamily="18" charset="0"/>
              </a:rPr>
              <a:t>d.f.</a:t>
            </a:r>
            <a:r>
              <a:rPr lang="en-US" altLang="en-US" sz="2200" b="1" baseline="-25000" dirty="0" err="1">
                <a:solidFill>
                  <a:schemeClr val="folHlink"/>
                </a:solidFill>
                <a:latin typeface="Century" panose="02040604050505020304" pitchFamily="18" charset="0"/>
              </a:rPr>
              <a:t>D</a:t>
            </a:r>
            <a:r>
              <a:rPr lang="en-US" altLang="en-US" sz="2200" dirty="0">
                <a:latin typeface="Century" panose="02040604050505020304" pitchFamily="18" charset="0"/>
              </a:rPr>
              <a:t>.</a:t>
            </a:r>
            <a:endParaRPr lang="en-US" altLang="en-US" sz="2200" baseline="-25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856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524000" y="343693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9pPr>
          </a:lstStyle>
          <a:p>
            <a:r>
              <a:rPr lang="en-US" altLang="en-US" sz="4000"/>
              <a:t>Critical Values for the </a:t>
            </a:r>
            <a:r>
              <a:rPr lang="en-US" altLang="en-US" sz="4000" i="1"/>
              <a:t>F</a:t>
            </a:r>
            <a:r>
              <a:rPr lang="en-US" altLang="en-US" sz="4000">
                <a:latin typeface="Times New Roman" panose="02020603050405020304" pitchFamily="18" charset="0"/>
              </a:rPr>
              <a:t>-</a:t>
            </a:r>
            <a:r>
              <a:rPr lang="en-US" altLang="en-US" sz="4000"/>
              <a:t>Distribution</a:t>
            </a:r>
          </a:p>
        </p:txBody>
      </p:sp>
      <p:sp>
        <p:nvSpPr>
          <p:cNvPr id="5" name="Line 156"/>
          <p:cNvSpPr>
            <a:spLocks noChangeShapeType="1"/>
          </p:cNvSpPr>
          <p:nvPr/>
        </p:nvSpPr>
        <p:spPr bwMode="auto">
          <a:xfrm>
            <a:off x="4978400" y="4304506"/>
            <a:ext cx="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929731"/>
            <a:ext cx="7391400" cy="1554480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991893"/>
            <a:ext cx="7391400" cy="932688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901950" y="-110531"/>
            <a:ext cx="6248400" cy="144"/>
            <a:chOff x="624" y="2976"/>
            <a:chExt cx="3936" cy="144"/>
          </a:xfrm>
        </p:grpSpPr>
        <p:sp>
          <p:nvSpPr>
            <p:cNvPr id="15" name="Line 397"/>
            <p:cNvSpPr>
              <a:spLocks noChangeShapeType="1"/>
            </p:cNvSpPr>
            <p:nvPr/>
          </p:nvSpPr>
          <p:spPr bwMode="auto">
            <a:xfrm>
              <a:off x="624" y="3024"/>
              <a:ext cx="39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6" name="Line 398"/>
            <p:cNvSpPr>
              <a:spLocks noChangeShapeType="1"/>
            </p:cNvSpPr>
            <p:nvPr/>
          </p:nvSpPr>
          <p:spPr bwMode="auto">
            <a:xfrm flipH="1">
              <a:off x="960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7" name="Line 399"/>
            <p:cNvSpPr>
              <a:spLocks noChangeShapeType="1"/>
            </p:cNvSpPr>
            <p:nvPr/>
          </p:nvSpPr>
          <p:spPr bwMode="auto">
            <a:xfrm flipH="1">
              <a:off x="1104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8" name="Line 400"/>
            <p:cNvSpPr>
              <a:spLocks noChangeShapeType="1"/>
            </p:cNvSpPr>
            <p:nvPr/>
          </p:nvSpPr>
          <p:spPr bwMode="auto">
            <a:xfrm flipH="1">
              <a:off x="3792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19" name="Line 401"/>
            <p:cNvSpPr>
              <a:spLocks noChangeShapeType="1"/>
            </p:cNvSpPr>
            <p:nvPr/>
          </p:nvSpPr>
          <p:spPr bwMode="auto">
            <a:xfrm flipH="1">
              <a:off x="3936" y="297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9" name="Line 409"/>
          <p:cNvSpPr>
            <a:spLocks noChangeShapeType="1"/>
          </p:cNvSpPr>
          <p:nvPr/>
        </p:nvSpPr>
        <p:spPr bwMode="auto">
          <a:xfrm>
            <a:off x="2089150" y="5449093"/>
            <a:ext cx="342900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0" name="Line 410"/>
          <p:cNvSpPr>
            <a:spLocks noChangeShapeType="1"/>
          </p:cNvSpPr>
          <p:nvPr/>
        </p:nvSpPr>
        <p:spPr bwMode="auto">
          <a:xfrm rot="5400000">
            <a:off x="8151019" y="3732212"/>
            <a:ext cx="280988" cy="0"/>
          </a:xfrm>
          <a:prstGeom prst="line">
            <a:avLst/>
          </a:prstGeom>
          <a:noFill/>
          <a:ln w="38100" cmpd="dbl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1" name="Text Box 412"/>
          <p:cNvSpPr txBox="1">
            <a:spLocks noChangeArrowheads="1"/>
          </p:cNvSpPr>
          <p:nvPr/>
        </p:nvSpPr>
        <p:spPr bwMode="auto">
          <a:xfrm>
            <a:off x="1747838" y="1410493"/>
            <a:ext cx="80168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b="1">
                <a:latin typeface="Century" panose="02040604050505020304" pitchFamily="18" charset="0"/>
              </a:rPr>
              <a:t>Example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  <a:p>
            <a:r>
              <a:rPr lang="en-US" altLang="en-US">
                <a:latin typeface="Century" panose="02040604050505020304" pitchFamily="18" charset="0"/>
              </a:rPr>
              <a:t>Find the critical </a:t>
            </a:r>
            <a:r>
              <a:rPr lang="en-US" altLang="en-US" i="1">
                <a:latin typeface="Century" panose="02040604050505020304" pitchFamily="18" charset="0"/>
              </a:rPr>
              <a:t>F</a:t>
            </a:r>
            <a:r>
              <a:rPr lang="en-US" altLang="en-US" i="1">
                <a:latin typeface="Times New Roman" panose="02020603050405020304" pitchFamily="18" charset="0"/>
              </a:rPr>
              <a:t>-</a:t>
            </a:r>
            <a:r>
              <a:rPr lang="en-US" altLang="en-US">
                <a:latin typeface="Century" panose="02040604050505020304" pitchFamily="18" charset="0"/>
              </a:rPr>
              <a:t>value for a right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>
                <a:latin typeface="Century" panose="02040604050505020304" pitchFamily="18" charset="0"/>
              </a:rPr>
              <a:t>tailed test when     </a:t>
            </a:r>
            <a:r>
              <a:rPr lang="en-US" altLang="en-US" i="1">
                <a:latin typeface="Century" panose="02040604050505020304" pitchFamily="18" charset="0"/>
                <a:sym typeface="Symbol" panose="05050102010706020507" pitchFamily="18" charset="2"/>
              </a:rPr>
              <a:t> </a:t>
            </a:r>
            <a:r>
              <a:rPr lang="en-US" altLang="en-US">
                <a:latin typeface="Century" panose="02040604050505020304" pitchFamily="18" charset="0"/>
                <a:sym typeface="Symbol" panose="05050102010706020507" pitchFamily="18" charset="2"/>
              </a:rPr>
              <a:t>= 0.05, d.f.</a:t>
            </a:r>
            <a:r>
              <a:rPr lang="en-US" altLang="en-US" baseline="-25000">
                <a:latin typeface="Century" panose="02040604050505020304" pitchFamily="18" charset="0"/>
                <a:sym typeface="Symbol" panose="05050102010706020507" pitchFamily="18" charset="2"/>
              </a:rPr>
              <a:t>N</a:t>
            </a:r>
            <a:r>
              <a:rPr lang="en-US" altLang="en-US">
                <a:latin typeface="Century" panose="02040604050505020304" pitchFamily="18" charset="0"/>
                <a:sym typeface="Symbol" panose="05050102010706020507" pitchFamily="18" charset="2"/>
              </a:rPr>
              <a:t> = 5 and d.f.</a:t>
            </a:r>
            <a:r>
              <a:rPr lang="en-US" altLang="en-US" baseline="-25000">
                <a:latin typeface="Century" panose="02040604050505020304" pitchFamily="18" charset="0"/>
                <a:sym typeface="Symbol" panose="05050102010706020507" pitchFamily="18" charset="2"/>
              </a:rPr>
              <a:t>D</a:t>
            </a:r>
            <a:r>
              <a:rPr lang="en-US" altLang="en-US">
                <a:latin typeface="Century" panose="02040604050505020304" pitchFamily="18" charset="0"/>
                <a:sym typeface="Symbol" panose="05050102010706020507" pitchFamily="18" charset="2"/>
              </a:rPr>
              <a:t> = 28.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719763" y="2586831"/>
            <a:ext cx="3984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Appendix B: Table 7: </a:t>
            </a:r>
            <a:r>
              <a:rPr lang="en-US" altLang="en-US" sz="1800" i="1"/>
              <a:t>F</a:t>
            </a:r>
            <a:r>
              <a:rPr lang="en-US" altLang="en-US" sz="1800"/>
              <a:t>-Distribution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889875" y="5266531"/>
            <a:ext cx="825500" cy="357187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5000" y="6057106"/>
            <a:ext cx="439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The critical value is </a:t>
            </a:r>
            <a:r>
              <a:rPr lang="en-US" altLang="en-US" i="1">
                <a:solidFill>
                  <a:schemeClr val="folHlink"/>
                </a:solidFill>
              </a:rPr>
              <a:t>F</a:t>
            </a:r>
            <a:r>
              <a:rPr lang="en-US" altLang="en-US" baseline="-25000">
                <a:solidFill>
                  <a:schemeClr val="folHlink"/>
                </a:solidFill>
              </a:rPr>
              <a:t>0</a:t>
            </a:r>
            <a:r>
              <a:rPr lang="en-US" altLang="en-US">
                <a:solidFill>
                  <a:schemeClr val="folHlink"/>
                </a:solidFill>
              </a:rPr>
              <a:t> = 2.56.</a:t>
            </a:r>
          </a:p>
        </p:txBody>
      </p:sp>
    </p:spTree>
    <p:extLst>
      <p:ext uri="{BB962C8B-B14F-4D97-AF65-F5344CB8AC3E}">
        <p14:creationId xmlns:p14="http://schemas.microsoft.com/office/powerpoint/2010/main" xmlns="" val="2583583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ChangeArrowheads="1"/>
          </p:cNvSpPr>
          <p:nvPr/>
        </p:nvSpPr>
        <p:spPr bwMode="auto">
          <a:xfrm>
            <a:off x="1485900" y="213518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9pPr>
          </a:lstStyle>
          <a:p>
            <a:r>
              <a:rPr lang="en-US" altLang="en-US"/>
              <a:t>Two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/>
              <a:t>Sample </a:t>
            </a:r>
            <a:r>
              <a:rPr lang="en-US" altLang="en-US" i="1"/>
              <a:t>F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/>
              <a:t>Test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819275" y="1413668"/>
            <a:ext cx="8412163" cy="297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altLang="en-US"/>
              <a:t>A travel agency’s marketing brochure indicates that the standard deviations of hotel room rates for two cities are the same.  A random sample of 13 hotel room rates in one city has a standard deviation of $27.50 and a random sample of 16 hotel room rates in the other city has a standard deviation of $29.75.  Can you reject the agency’s claim at </a:t>
            </a:r>
            <a:r>
              <a:rPr lang="en-US" altLang="en-US" i="1">
                <a:sym typeface="Symbol" panose="05050102010706020507" pitchFamily="18" charset="2"/>
              </a:rPr>
              <a:t></a:t>
            </a:r>
            <a:r>
              <a:rPr lang="en-US" altLang="en-US">
                <a:sym typeface="Symbol" panose="05050102010706020507" pitchFamily="18" charset="2"/>
              </a:rPr>
              <a:t> = 0.01?</a:t>
            </a:r>
            <a:endParaRPr lang="en-US" altLang="en-US" i="1">
              <a:sym typeface="Symbol" panose="05050102010706020507" pitchFamily="18" charset="2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877300" y="6187281"/>
            <a:ext cx="1739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Continued.</a:t>
            </a:r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400300" y="4556918"/>
            <a:ext cx="6962775" cy="457200"/>
            <a:chOff x="576" y="2784"/>
            <a:chExt cx="4386" cy="288"/>
          </a:xfrm>
        </p:grpSpPr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576" y="2784"/>
              <a:ext cx="4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en-US"/>
                <a:t>Because 29.75 &gt; 27.50, </a:t>
              </a:r>
            </a:p>
          </p:txBody>
        </p:sp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2790"/>
              <a:ext cx="225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343150" y="5090318"/>
            <a:ext cx="8362950" cy="473075"/>
            <a:chOff x="540" y="3120"/>
            <a:chExt cx="5268" cy="298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40" y="3120"/>
              <a:ext cx="5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>
                  <a:latin typeface="Century" panose="02040604050505020304" pitchFamily="18" charset="0"/>
                </a:rPr>
                <a:t>H</a:t>
              </a:r>
              <a:r>
                <a:rPr lang="en-US" altLang="en-US" i="1" baseline="-25000">
                  <a:latin typeface="Century" panose="02040604050505020304" pitchFamily="18" charset="0"/>
                </a:rPr>
                <a:t>0</a:t>
              </a:r>
              <a:r>
                <a:rPr lang="en-US" altLang="en-US">
                  <a:latin typeface="Times New Roman" panose="02020603050405020304" pitchFamily="18" charset="0"/>
                </a:rPr>
                <a:t>:                  </a:t>
              </a:r>
              <a:r>
                <a:rPr lang="en-US" altLang="en-US">
                  <a:solidFill>
                    <a:srgbClr val="E11521"/>
                  </a:solidFill>
                  <a:latin typeface="Century" panose="02040604050505020304" pitchFamily="18" charset="0"/>
                  <a:sym typeface="Symbol" panose="05050102010706020507" pitchFamily="18" charset="2"/>
                </a:rPr>
                <a:t>(Claim)</a:t>
              </a:r>
              <a:endParaRPr lang="en-US" altLang="en-US">
                <a:solidFill>
                  <a:srgbClr val="E11521"/>
                </a:solidFill>
                <a:latin typeface="Century" panose="02040604050505020304" pitchFamily="18" charset="0"/>
              </a:endParaRPr>
            </a:p>
          </p:txBody>
        </p:sp>
        <p:pic>
          <p:nvPicPr>
            <p:cNvPr id="25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159"/>
              <a:ext cx="537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324100" y="5623718"/>
            <a:ext cx="8229600" cy="487363"/>
            <a:chOff x="528" y="3456"/>
            <a:chExt cx="5184" cy="307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28" y="3456"/>
              <a:ext cx="51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>
                  <a:latin typeface="Century" panose="02040604050505020304" pitchFamily="18" charset="0"/>
                  <a:sym typeface="Symbol" panose="05050102010706020507" pitchFamily="18" charset="2"/>
                </a:rPr>
                <a:t>H</a:t>
              </a:r>
              <a:r>
                <a:rPr lang="en-US" altLang="en-US" i="1" baseline="-25000">
                  <a:latin typeface="Century" panose="02040604050505020304" pitchFamily="18" charset="0"/>
                </a:rPr>
                <a:t>a</a:t>
              </a:r>
              <a:r>
                <a:rPr lang="en-US" altLang="en-US">
                  <a:latin typeface="Times New Roman" panose="02020603050405020304" pitchFamily="18" charset="0"/>
                </a:rPr>
                <a:t>:</a:t>
              </a:r>
              <a:endParaRPr lang="en-US" altLang="en-US">
                <a:solidFill>
                  <a:srgbClr val="E11521"/>
                </a:solidFill>
                <a:latin typeface="Century" panose="02040604050505020304" pitchFamily="18" charset="0"/>
              </a:endParaRPr>
            </a:p>
          </p:txBody>
        </p:sp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" y="3504"/>
              <a:ext cx="537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044780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447800" y="250031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9pPr>
          </a:lstStyle>
          <a:p>
            <a:r>
              <a:rPr lang="en-US" altLang="en-US"/>
              <a:t>Two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/>
              <a:t>Sample </a:t>
            </a:r>
            <a:r>
              <a:rPr lang="en-US" altLang="en-US" i="1"/>
              <a:t>F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/>
              <a:t>Test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600" y="1545431"/>
            <a:ext cx="85344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 continued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28800" y="1993106"/>
            <a:ext cx="8915400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This is a two</a:t>
            </a:r>
            <a:r>
              <a:rPr lang="en-US" altLang="en-US">
                <a:latin typeface="Times New Roman" panose="02020603050405020304" pitchFamily="18" charset="0"/>
              </a:rPr>
              <a:t>-</a:t>
            </a:r>
            <a:r>
              <a:rPr lang="en-US" altLang="en-US"/>
              <a:t>tailed test with</a:t>
            </a:r>
            <a:r>
              <a:rPr lang="en-US" altLang="en-US">
                <a:sym typeface="MS Reference 2" pitchFamily="2" charset="2"/>
              </a:rPr>
              <a:t>   </a:t>
            </a:r>
            <a:r>
              <a:rPr lang="en-US" altLang="en-US" i="1">
                <a:sym typeface="Symbol" panose="05050102010706020507" pitchFamily="18" charset="2"/>
              </a:rPr>
              <a:t> </a:t>
            </a:r>
            <a:r>
              <a:rPr lang="en-US" altLang="en-US">
                <a:sym typeface="Symbol" panose="05050102010706020507" pitchFamily="18" charset="2"/>
              </a:rPr>
              <a:t>=   </a:t>
            </a:r>
            <a:r>
              <a:rPr lang="en-US" altLang="en-US">
                <a:sym typeface="MS Reference 2" pitchFamily="2" charset="2"/>
              </a:rPr>
              <a:t>(</a:t>
            </a:r>
            <a:r>
              <a:rPr lang="en-US" altLang="en-US">
                <a:sym typeface="Symbol" panose="05050102010706020507" pitchFamily="18" charset="2"/>
              </a:rPr>
              <a:t> 0.01) = 0.005, </a:t>
            </a:r>
            <a:r>
              <a:rPr lang="en-US" altLang="en-US"/>
              <a:t>d.f.</a:t>
            </a:r>
            <a:r>
              <a:rPr lang="en-US" altLang="en-US" baseline="-25000"/>
              <a:t>N</a:t>
            </a:r>
            <a:r>
              <a:rPr lang="en-US" altLang="en-US"/>
              <a:t> = 15 and d.f.</a:t>
            </a:r>
            <a:r>
              <a:rPr lang="en-US" altLang="en-US" baseline="-25000"/>
              <a:t>D</a:t>
            </a:r>
            <a:r>
              <a:rPr lang="en-US" altLang="en-US"/>
              <a:t> = 12. </a:t>
            </a:r>
          </a:p>
          <a:p>
            <a:endParaRPr lang="en-US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32500" y="4001294"/>
            <a:ext cx="3121025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43600" y="3602831"/>
            <a:ext cx="296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The test statistic is 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5245" y="2240755"/>
            <a:ext cx="6904035" cy="2527302"/>
            <a:chOff x="-760" y="1315"/>
            <a:chExt cx="4349" cy="1592"/>
          </a:xfrm>
        </p:grpSpPr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-760" y="1315"/>
              <a:ext cx="2652" cy="1379"/>
              <a:chOff x="-760" y="1315"/>
              <a:chExt cx="2652" cy="1379"/>
            </a:xfrm>
          </p:grpSpPr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1776" y="2502"/>
                <a:ext cx="11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 altLang="en-US" sz="1400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351" y="1776"/>
                <a:ext cx="1528" cy="858"/>
              </a:xfrm>
              <a:custGeom>
                <a:avLst/>
                <a:gdLst>
                  <a:gd name="T0" fmla="*/ 0 w 1351"/>
                  <a:gd name="T1" fmla="*/ 649 h 649"/>
                  <a:gd name="T2" fmla="*/ 120 w 1351"/>
                  <a:gd name="T3" fmla="*/ 577 h 649"/>
                  <a:gd name="T4" fmla="*/ 274 w 1351"/>
                  <a:gd name="T5" fmla="*/ 289 h 649"/>
                  <a:gd name="T6" fmla="*/ 326 w 1351"/>
                  <a:gd name="T7" fmla="*/ 169 h 649"/>
                  <a:gd name="T8" fmla="*/ 407 w 1351"/>
                  <a:gd name="T9" fmla="*/ 25 h 649"/>
                  <a:gd name="T10" fmla="*/ 471 w 1351"/>
                  <a:gd name="T11" fmla="*/ 42 h 649"/>
                  <a:gd name="T12" fmla="*/ 606 w 1351"/>
                  <a:gd name="T13" fmla="*/ 277 h 649"/>
                  <a:gd name="T14" fmla="*/ 825 w 1351"/>
                  <a:gd name="T15" fmla="*/ 477 h 649"/>
                  <a:gd name="T16" fmla="*/ 1064 w 1351"/>
                  <a:gd name="T17" fmla="*/ 588 h 649"/>
                  <a:gd name="T18" fmla="*/ 1202 w 1351"/>
                  <a:gd name="T19" fmla="*/ 627 h 649"/>
                  <a:gd name="T20" fmla="*/ 1351 w 1351"/>
                  <a:gd name="T21" fmla="*/ 649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1" h="649">
                    <a:moveTo>
                      <a:pt x="0" y="649"/>
                    </a:moveTo>
                    <a:cubicBezTo>
                      <a:pt x="20" y="637"/>
                      <a:pt x="75" y="637"/>
                      <a:pt x="120" y="577"/>
                    </a:cubicBezTo>
                    <a:cubicBezTo>
                      <a:pt x="166" y="517"/>
                      <a:pt x="240" y="357"/>
                      <a:pt x="274" y="289"/>
                    </a:cubicBezTo>
                    <a:cubicBezTo>
                      <a:pt x="308" y="221"/>
                      <a:pt x="304" y="213"/>
                      <a:pt x="326" y="169"/>
                    </a:cubicBezTo>
                    <a:cubicBezTo>
                      <a:pt x="348" y="125"/>
                      <a:pt x="383" y="46"/>
                      <a:pt x="407" y="25"/>
                    </a:cubicBezTo>
                    <a:cubicBezTo>
                      <a:pt x="431" y="4"/>
                      <a:pt x="438" y="0"/>
                      <a:pt x="471" y="42"/>
                    </a:cubicBezTo>
                    <a:cubicBezTo>
                      <a:pt x="504" y="84"/>
                      <a:pt x="548" y="192"/>
                      <a:pt x="606" y="277"/>
                    </a:cubicBezTo>
                    <a:cubicBezTo>
                      <a:pt x="664" y="362"/>
                      <a:pt x="778" y="462"/>
                      <a:pt x="825" y="477"/>
                    </a:cubicBezTo>
                    <a:cubicBezTo>
                      <a:pt x="904" y="522"/>
                      <a:pt x="1003" y="576"/>
                      <a:pt x="1064" y="588"/>
                    </a:cubicBezTo>
                    <a:cubicBezTo>
                      <a:pt x="1126" y="609"/>
                      <a:pt x="1160" y="620"/>
                      <a:pt x="1202" y="627"/>
                    </a:cubicBezTo>
                    <a:cubicBezTo>
                      <a:pt x="1244" y="634"/>
                      <a:pt x="1320" y="645"/>
                      <a:pt x="1351" y="649"/>
                    </a:cubicBezTo>
                  </a:path>
                </a:pathLst>
              </a:custGeom>
              <a:noFill/>
              <a:ln w="12700" cap="flat" cmpd="sng">
                <a:solidFill>
                  <a:schemeClr val="tx1">
                    <a:alpha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hlink">
                        <a:alpha val="50000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353" y="1780"/>
                <a:ext cx="1443" cy="857"/>
              </a:xfrm>
              <a:custGeom>
                <a:avLst/>
                <a:gdLst>
                  <a:gd name="T0" fmla="*/ 0 w 1443"/>
                  <a:gd name="T1" fmla="*/ 857 h 857"/>
                  <a:gd name="T2" fmla="*/ 81 w 1443"/>
                  <a:gd name="T3" fmla="*/ 823 h 857"/>
                  <a:gd name="T4" fmla="*/ 134 w 1443"/>
                  <a:gd name="T5" fmla="*/ 762 h 857"/>
                  <a:gd name="T6" fmla="*/ 186 w 1443"/>
                  <a:gd name="T7" fmla="*/ 671 h 857"/>
                  <a:gd name="T8" fmla="*/ 250 w 1443"/>
                  <a:gd name="T9" fmla="*/ 516 h 857"/>
                  <a:gd name="T10" fmla="*/ 308 w 1443"/>
                  <a:gd name="T11" fmla="*/ 382 h 857"/>
                  <a:gd name="T12" fmla="*/ 367 w 1443"/>
                  <a:gd name="T13" fmla="*/ 224 h 857"/>
                  <a:gd name="T14" fmla="*/ 458 w 1443"/>
                  <a:gd name="T15" fmla="*/ 33 h 857"/>
                  <a:gd name="T16" fmla="*/ 531 w 1443"/>
                  <a:gd name="T17" fmla="*/ 56 h 857"/>
                  <a:gd name="T18" fmla="*/ 683 w 1443"/>
                  <a:gd name="T19" fmla="*/ 366 h 857"/>
                  <a:gd name="T20" fmla="*/ 804 w 1443"/>
                  <a:gd name="T21" fmla="*/ 522 h 857"/>
                  <a:gd name="T22" fmla="*/ 932 w 1443"/>
                  <a:gd name="T23" fmla="*/ 633 h 857"/>
                  <a:gd name="T24" fmla="*/ 991 w 1443"/>
                  <a:gd name="T25" fmla="*/ 665 h 857"/>
                  <a:gd name="T26" fmla="*/ 1079 w 1443"/>
                  <a:gd name="T27" fmla="*/ 721 h 857"/>
                  <a:gd name="T28" fmla="*/ 1084 w 1443"/>
                  <a:gd name="T29" fmla="*/ 726 h 857"/>
                  <a:gd name="T30" fmla="*/ 1184 w 1443"/>
                  <a:gd name="T31" fmla="*/ 770 h 857"/>
                  <a:gd name="T32" fmla="*/ 1293 w 1443"/>
                  <a:gd name="T33" fmla="*/ 812 h 857"/>
                  <a:gd name="T34" fmla="*/ 1443 w 1443"/>
                  <a:gd name="T35" fmla="*/ 841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3" h="857">
                    <a:moveTo>
                      <a:pt x="0" y="857"/>
                    </a:moveTo>
                    <a:lnTo>
                      <a:pt x="81" y="823"/>
                    </a:lnTo>
                    <a:lnTo>
                      <a:pt x="134" y="762"/>
                    </a:lnTo>
                    <a:lnTo>
                      <a:pt x="186" y="671"/>
                    </a:lnTo>
                    <a:lnTo>
                      <a:pt x="250" y="516"/>
                    </a:lnTo>
                    <a:lnTo>
                      <a:pt x="308" y="382"/>
                    </a:lnTo>
                    <a:cubicBezTo>
                      <a:pt x="327" y="333"/>
                      <a:pt x="342" y="282"/>
                      <a:pt x="367" y="224"/>
                    </a:cubicBezTo>
                    <a:cubicBezTo>
                      <a:pt x="391" y="165"/>
                      <a:pt x="431" y="61"/>
                      <a:pt x="458" y="33"/>
                    </a:cubicBezTo>
                    <a:cubicBezTo>
                      <a:pt x="485" y="5"/>
                      <a:pt x="493" y="0"/>
                      <a:pt x="531" y="56"/>
                    </a:cubicBezTo>
                    <a:cubicBezTo>
                      <a:pt x="568" y="111"/>
                      <a:pt x="638" y="288"/>
                      <a:pt x="683" y="366"/>
                    </a:cubicBezTo>
                    <a:cubicBezTo>
                      <a:pt x="730" y="443"/>
                      <a:pt x="763" y="477"/>
                      <a:pt x="804" y="522"/>
                    </a:cubicBezTo>
                    <a:cubicBezTo>
                      <a:pt x="846" y="567"/>
                      <a:pt x="902" y="610"/>
                      <a:pt x="932" y="633"/>
                    </a:cubicBezTo>
                    <a:cubicBezTo>
                      <a:pt x="963" y="657"/>
                      <a:pt x="966" y="651"/>
                      <a:pt x="991" y="665"/>
                    </a:cubicBezTo>
                    <a:cubicBezTo>
                      <a:pt x="1016" y="680"/>
                      <a:pt x="1064" y="710"/>
                      <a:pt x="1079" y="721"/>
                    </a:cubicBezTo>
                    <a:lnTo>
                      <a:pt x="1084" y="726"/>
                    </a:lnTo>
                    <a:lnTo>
                      <a:pt x="1184" y="770"/>
                    </a:lnTo>
                    <a:lnTo>
                      <a:pt x="1293" y="812"/>
                    </a:lnTo>
                    <a:lnTo>
                      <a:pt x="1443" y="841"/>
                    </a:lnTo>
                  </a:path>
                </a:pathLst>
              </a:custGeom>
              <a:solidFill>
                <a:schemeClr val="folHlink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E11521">
                        <a:alpha val="50000"/>
                      </a:srgb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40" name="Group 39"/>
              <p:cNvGrpSpPr>
                <a:grpSpLocks/>
              </p:cNvGrpSpPr>
              <p:nvPr/>
            </p:nvGrpSpPr>
            <p:grpSpPr bwMode="auto">
              <a:xfrm>
                <a:off x="-760" y="1315"/>
                <a:ext cx="2633" cy="1291"/>
                <a:chOff x="-371" y="991"/>
                <a:chExt cx="2147" cy="977"/>
              </a:xfrm>
            </p:grpSpPr>
            <p:pic>
              <p:nvPicPr>
                <p:cNvPr id="41" name="Picture 4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371" y="991"/>
                  <a:ext cx="769" cy="3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2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13" y="1728"/>
                  <a:ext cx="63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71" y="1776"/>
              <a:ext cx="3318" cy="1131"/>
              <a:chOff x="271" y="1776"/>
              <a:chExt cx="3318" cy="1131"/>
            </a:xfrm>
          </p:grpSpPr>
          <p:grpSp>
            <p:nvGrpSpPr>
              <p:cNvPr id="21" name="Group 20"/>
              <p:cNvGrpSpPr>
                <a:grpSpLocks/>
              </p:cNvGrpSpPr>
              <p:nvPr/>
            </p:nvGrpSpPr>
            <p:grpSpPr bwMode="auto">
              <a:xfrm>
                <a:off x="330" y="1776"/>
                <a:ext cx="1440" cy="847"/>
                <a:chOff x="192" y="2016"/>
                <a:chExt cx="1440" cy="864"/>
              </a:xfrm>
            </p:grpSpPr>
            <p:sp>
              <p:nvSpPr>
                <p:cNvPr id="35" name="Line 31"/>
                <p:cNvSpPr>
                  <a:spLocks noChangeShapeType="1"/>
                </p:cNvSpPr>
                <p:nvPr/>
              </p:nvSpPr>
              <p:spPr bwMode="auto">
                <a:xfrm>
                  <a:off x="192" y="2016"/>
                  <a:ext cx="0" cy="8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36" name="Line 32"/>
                <p:cNvSpPr>
                  <a:spLocks noChangeShapeType="1"/>
                </p:cNvSpPr>
                <p:nvPr/>
              </p:nvSpPr>
              <p:spPr bwMode="auto">
                <a:xfrm>
                  <a:off x="192" y="2880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1950" y="2555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5000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Century" panose="02040604050505020304" pitchFamily="18" charset="0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1400" i="1"/>
                  <a:t>F</a:t>
                </a:r>
                <a:endParaRPr lang="en-US" altLang="en-US" sz="1400"/>
              </a:p>
            </p:txBody>
          </p:sp>
          <p:grpSp>
            <p:nvGrpSpPr>
              <p:cNvPr id="23" name="Group 22"/>
              <p:cNvGrpSpPr>
                <a:grpSpLocks/>
              </p:cNvGrpSpPr>
              <p:nvPr/>
            </p:nvGrpSpPr>
            <p:grpSpPr bwMode="auto">
              <a:xfrm>
                <a:off x="271" y="2557"/>
                <a:ext cx="2067" cy="350"/>
                <a:chOff x="1629" y="3312"/>
                <a:chExt cx="2067" cy="560"/>
              </a:xfrm>
            </p:grpSpPr>
            <p:sp>
              <p:nvSpPr>
                <p:cNvPr id="33" name="Line 35"/>
                <p:cNvSpPr>
                  <a:spLocks noChangeShapeType="1"/>
                </p:cNvSpPr>
                <p:nvPr/>
              </p:nvSpPr>
              <p:spPr bwMode="auto">
                <a:xfrm>
                  <a:off x="3696" y="3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3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629" y="3502"/>
                  <a:ext cx="384" cy="3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en-US" sz="1800"/>
                    <a:t>1</a:t>
                  </a:r>
                </a:p>
              </p:txBody>
            </p:sp>
          </p:grpSp>
          <p:grpSp>
            <p:nvGrpSpPr>
              <p:cNvPr id="24" name="Group 23"/>
              <p:cNvGrpSpPr>
                <a:grpSpLocks/>
              </p:cNvGrpSpPr>
              <p:nvPr/>
            </p:nvGrpSpPr>
            <p:grpSpPr bwMode="auto">
              <a:xfrm>
                <a:off x="578" y="2555"/>
                <a:ext cx="2183" cy="341"/>
                <a:chOff x="1513" y="3312"/>
                <a:chExt cx="2183" cy="546"/>
              </a:xfrm>
            </p:grpSpPr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>
                  <a:off x="3696" y="3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32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513" y="3488"/>
                  <a:ext cx="384" cy="3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en-US" sz="1800"/>
                    <a:t>2</a:t>
                  </a:r>
                </a:p>
              </p:txBody>
            </p:sp>
          </p:grpSp>
          <p:grpSp>
            <p:nvGrpSpPr>
              <p:cNvPr id="25" name="Group 24"/>
              <p:cNvGrpSpPr>
                <a:grpSpLocks/>
              </p:cNvGrpSpPr>
              <p:nvPr/>
            </p:nvGrpSpPr>
            <p:grpSpPr bwMode="auto">
              <a:xfrm>
                <a:off x="891" y="2554"/>
                <a:ext cx="2284" cy="342"/>
                <a:chOff x="1412" y="3312"/>
                <a:chExt cx="2284" cy="548"/>
              </a:xfrm>
            </p:grpSpPr>
            <p:sp>
              <p:nvSpPr>
                <p:cNvPr id="29" name="Line 41"/>
                <p:cNvSpPr>
                  <a:spLocks noChangeShapeType="1"/>
                </p:cNvSpPr>
                <p:nvPr/>
              </p:nvSpPr>
              <p:spPr bwMode="auto">
                <a:xfrm>
                  <a:off x="3696" y="3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3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412" y="3490"/>
                  <a:ext cx="384" cy="3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en-US" sz="1800" dirty="0"/>
                    <a:t>3</a:t>
                  </a:r>
                </a:p>
              </p:txBody>
            </p:sp>
          </p:grpSp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>
                <a:off x="1239" y="2552"/>
                <a:ext cx="2350" cy="328"/>
                <a:chOff x="1346" y="3312"/>
                <a:chExt cx="2350" cy="526"/>
              </a:xfrm>
            </p:grpSpPr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>
                  <a:off x="3696" y="331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28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346" y="3468"/>
                  <a:ext cx="384" cy="3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algn="ctr">
                      <a:solidFill>
                        <a:schemeClr val="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5000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Century" panose="02040604050505020304" pitchFamily="18" charset="0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en-US" sz="1800"/>
                    <a:t>4</a:t>
                  </a:r>
                </a:p>
              </p:txBody>
            </p:sp>
          </p:grpSp>
        </p:grp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875088" y="3417090"/>
            <a:ext cx="1109662" cy="1176338"/>
            <a:chOff x="1658" y="2667"/>
            <a:chExt cx="699" cy="74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658" y="2667"/>
              <a:ext cx="6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800" i="1" dirty="0"/>
                <a:t>F</a:t>
              </a:r>
              <a:r>
                <a:rPr lang="en-US" altLang="en-US" sz="1800" baseline="-25000" dirty="0"/>
                <a:t>0 </a:t>
              </a:r>
              <a:r>
                <a:rPr lang="en-US" altLang="en-US" sz="1800" dirty="0"/>
                <a:t>= 4.72</a:t>
              </a:r>
            </a:p>
          </p:txBody>
        </p:sp>
        <p:sp>
          <p:nvSpPr>
            <p:cNvPr id="18" name="Line 52"/>
            <p:cNvSpPr>
              <a:spLocks noChangeShapeType="1"/>
            </p:cNvSpPr>
            <p:nvPr/>
          </p:nvSpPr>
          <p:spPr bwMode="auto">
            <a:xfrm flipH="1" flipV="1">
              <a:off x="1968" y="326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486400" y="2840831"/>
            <a:ext cx="4391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>
                <a:sym typeface="Symbol" panose="05050102010706020507" pitchFamily="18" charset="2"/>
              </a:rPr>
              <a:t>The critical value is </a:t>
            </a:r>
            <a:r>
              <a:rPr lang="en-US" altLang="en-US" i="1"/>
              <a:t>F</a:t>
            </a:r>
            <a:r>
              <a:rPr lang="en-US" altLang="en-US" baseline="-25000"/>
              <a:t>0</a:t>
            </a:r>
            <a:r>
              <a:rPr lang="en-US" altLang="en-US"/>
              <a:t> = 4.72.</a:t>
            </a:r>
          </a:p>
        </p:txBody>
      </p:sp>
      <p:sp>
        <p:nvSpPr>
          <p:cNvPr id="12" name="Arc 61"/>
          <p:cNvSpPr>
            <a:spLocks/>
          </p:cNvSpPr>
          <p:nvPr/>
        </p:nvSpPr>
        <p:spPr bwMode="auto">
          <a:xfrm rot="5400000">
            <a:off x="5074444" y="1503362"/>
            <a:ext cx="685800" cy="6256338"/>
          </a:xfrm>
          <a:custGeom>
            <a:avLst/>
            <a:gdLst>
              <a:gd name="G0" fmla="+- 0 0 0"/>
              <a:gd name="G1" fmla="+- 19556 0 0"/>
              <a:gd name="G2" fmla="+- 21600 0 0"/>
              <a:gd name="T0" fmla="*/ 9173 w 21600"/>
              <a:gd name="T1" fmla="*/ 0 h 41067"/>
              <a:gd name="T2" fmla="*/ 1962 w 21600"/>
              <a:gd name="T3" fmla="*/ 41067 h 41067"/>
              <a:gd name="T4" fmla="*/ 0 w 21600"/>
              <a:gd name="T5" fmla="*/ 19556 h 4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1067" fill="none" extrusionOk="0">
                <a:moveTo>
                  <a:pt x="9172" y="0"/>
                </a:moveTo>
                <a:cubicBezTo>
                  <a:pt x="16756" y="3557"/>
                  <a:pt x="21600" y="11179"/>
                  <a:pt x="21600" y="19556"/>
                </a:cubicBezTo>
                <a:cubicBezTo>
                  <a:pt x="21600" y="30725"/>
                  <a:pt x="13084" y="40052"/>
                  <a:pt x="1961" y="41066"/>
                </a:cubicBezTo>
              </a:path>
              <a:path w="21600" h="41067" stroke="0" extrusionOk="0">
                <a:moveTo>
                  <a:pt x="9172" y="0"/>
                </a:moveTo>
                <a:cubicBezTo>
                  <a:pt x="16756" y="3557"/>
                  <a:pt x="21600" y="11179"/>
                  <a:pt x="21600" y="19556"/>
                </a:cubicBezTo>
                <a:cubicBezTo>
                  <a:pt x="21600" y="30725"/>
                  <a:pt x="13084" y="40052"/>
                  <a:pt x="1961" y="41066"/>
                </a:cubicBezTo>
                <a:lnTo>
                  <a:pt x="0" y="19556"/>
                </a:lnTo>
                <a:close/>
              </a:path>
            </a:pathLst>
          </a:cu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13" name="Text Box 62"/>
          <p:cNvSpPr txBox="1">
            <a:spLocks noChangeArrowheads="1"/>
          </p:cNvSpPr>
          <p:nvPr/>
        </p:nvSpPr>
        <p:spPr bwMode="auto">
          <a:xfrm>
            <a:off x="5586413" y="5050631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Fail to reject </a:t>
            </a:r>
            <a:r>
              <a:rPr lang="en-US" altLang="en-US" i="1"/>
              <a:t>H</a:t>
            </a:r>
            <a:r>
              <a:rPr lang="en-US" altLang="en-US" baseline="-25000"/>
              <a:t>0</a:t>
            </a:r>
            <a:r>
              <a:rPr lang="en-US" altLang="en-US"/>
              <a:t>.</a:t>
            </a: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1752600" y="5472906"/>
            <a:ext cx="8382000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>
                <a:solidFill>
                  <a:schemeClr val="folHlink"/>
                </a:solidFill>
              </a:rPr>
              <a:t>There is not enough evidence at the 1% level to reject the claim that the standard deviation of the hotel room rates for the two cities are the same.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4650" y="1864519"/>
            <a:ext cx="2365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64519"/>
            <a:ext cx="2365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38323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ANOVA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ANOVA is a parametric statistical technique that helps in finding out if there is a significant difference between the mean of </a:t>
            </a:r>
            <a:r>
              <a:rPr lang="en-US" dirty="0" smtClean="0"/>
              <a:t>two </a:t>
            </a:r>
            <a:r>
              <a:rPr lang="en-US" dirty="0"/>
              <a:t>or more groups. </a:t>
            </a:r>
            <a:endParaRPr lang="en-US" dirty="0" smtClean="0"/>
          </a:p>
          <a:p>
            <a:r>
              <a:rPr lang="en-US" dirty="0" smtClean="0"/>
              <a:t>Steps</a:t>
            </a:r>
          </a:p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Define the null and alternative hypothesis.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H0 -&gt; μ1 = μ2 = μ3 (where μ = mean)</a:t>
            </a:r>
          </a:p>
          <a:p>
            <a:pPr marL="0" indent="0">
              <a:buNone/>
            </a:pPr>
            <a:r>
              <a:rPr lang="en-US" dirty="0"/>
              <a:t>Ha -&gt; At least one difference among the means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Find the degree of freedom between and within the groups.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2" y="6311900"/>
            <a:ext cx="2390775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87" y="6311900"/>
            <a:ext cx="2133600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062" y="6138863"/>
            <a:ext cx="5524500" cy="66675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10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457200"/>
            <a:ext cx="10515600" cy="5668963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US" dirty="0"/>
              <a:t>It is defined as the ratio of the variance between samples to variance within samples. It is obtained while performing ANOVA test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409825"/>
            <a:ext cx="398145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3598862"/>
            <a:ext cx="10291763" cy="191293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595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Null Hypothesis is default position or default mean of population</a:t>
            </a:r>
          </a:p>
          <a:p>
            <a:r>
              <a:rPr lang="en-IN" dirty="0" smtClean="0"/>
              <a:t>Alternate hypothesis is which we are comparing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365125"/>
            <a:ext cx="10515600" cy="477029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050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00" y="2332037"/>
            <a:ext cx="10261600" cy="4024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486568"/>
            <a:ext cx="9778999" cy="16478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Dr P </a:t>
            </a:r>
            <a:r>
              <a:rPr lang="en-IN" dirty="0" err="1" smtClean="0"/>
              <a:t>Muralidhar</a:t>
            </a:r>
            <a:r>
              <a:rPr lang="en-IN" dirty="0" smtClean="0"/>
              <a:t>                             MLDS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545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1962"/>
            <a:ext cx="10515600" cy="57150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26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65124"/>
            <a:ext cx="10801350" cy="59213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54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16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3068"/>
            <a:ext cx="10515600" cy="120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49725"/>
            <a:ext cx="10515600" cy="110807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4"/>
            <a:ext cx="10515600" cy="199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199"/>
            <a:ext cx="10515600" cy="371475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682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6550"/>
            <a:ext cx="1083310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Dr P Muralidhar                             MLDS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318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524000" y="190500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Century" panose="02040604050505020304" pitchFamily="18" charset="0"/>
              </a:defRPr>
            </a:lvl9pPr>
          </a:lstStyle>
          <a:p>
            <a:r>
              <a:rPr lang="en-US" altLang="en-US" sz="3800" dirty="0" smtClean="0"/>
              <a:t>ANOVA </a:t>
            </a:r>
            <a:r>
              <a:rPr lang="en-US" altLang="en-US" sz="3800" dirty="0"/>
              <a:t>Test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57375" y="1390650"/>
            <a:ext cx="8412163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  <a:p>
            <a:pPr>
              <a:spcBef>
                <a:spcPct val="0"/>
              </a:spcBef>
            </a:pPr>
            <a:r>
              <a:rPr lang="en-US" altLang="en-US"/>
              <a:t>The following table shows the salaries of randomly selected individuals from four large metropolitan areas.  At </a:t>
            </a:r>
            <a:r>
              <a:rPr lang="en-US" altLang="en-US" i="1">
                <a:sym typeface="Symbol" panose="05050102010706020507" pitchFamily="18" charset="2"/>
              </a:rPr>
              <a:t></a:t>
            </a:r>
            <a:r>
              <a:rPr lang="en-US" altLang="en-US">
                <a:sym typeface="Symbol" panose="05050102010706020507" pitchFamily="18" charset="2"/>
              </a:rPr>
              <a:t> = 0.05, can you conclude that the mean salary is different in at least one of the areas?  </a:t>
            </a:r>
            <a:r>
              <a:rPr lang="en-US" altLang="en-US" sz="2000">
                <a:sym typeface="Symbol" panose="05050102010706020507" pitchFamily="18" charset="2"/>
              </a:rPr>
              <a:t>(Adapted from US Bureau of Economic Analysis)</a:t>
            </a:r>
            <a:endParaRPr lang="en-US" altLang="en-US" sz="2000" i="1">
              <a:sym typeface="Symbol" panose="05050102010706020507" pitchFamily="18" charset="2"/>
            </a:endParaRPr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756025"/>
            <a:ext cx="7772400" cy="2316480"/>
          </a:xfrm>
          <a:prstGeom prst="rect">
            <a:avLst/>
          </a:prstGeom>
        </p:spPr>
      </p:pic>
      <p:sp>
        <p:nvSpPr>
          <p:cNvPr id="7" name="Text Box 100"/>
          <p:cNvSpPr txBox="1">
            <a:spLocks noChangeArrowheads="1"/>
          </p:cNvSpPr>
          <p:nvPr/>
        </p:nvSpPr>
        <p:spPr bwMode="auto">
          <a:xfrm>
            <a:off x="8839200" y="6270625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n-US" sz="2000"/>
              <a:t>Continued.</a:t>
            </a:r>
          </a:p>
        </p:txBody>
      </p:sp>
    </p:spTree>
    <p:extLst>
      <p:ext uri="{BB962C8B-B14F-4D97-AF65-F5344CB8AC3E}">
        <p14:creationId xmlns:p14="http://schemas.microsoft.com/office/powerpoint/2010/main" xmlns="" val="1682752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57375" y="1390650"/>
            <a:ext cx="84121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 continued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8839200" y="6270625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 algn="r"/>
            <a:r>
              <a:rPr lang="en-US" altLang="en-US" sz="2000"/>
              <a:t>Continued.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52650" y="1866900"/>
            <a:ext cx="836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>
                <a:latin typeface="Century" panose="02040604050505020304" pitchFamily="18" charset="0"/>
              </a:rPr>
              <a:t>H</a:t>
            </a:r>
            <a:r>
              <a:rPr lang="en-US" altLang="en-US" i="1" baseline="-25000">
                <a:latin typeface="Century" panose="02040604050505020304" pitchFamily="18" charset="0"/>
              </a:rPr>
              <a:t>0</a:t>
            </a:r>
            <a:r>
              <a:rPr lang="en-US" altLang="en-US">
                <a:latin typeface="Times New Roman" panose="02020603050405020304" pitchFamily="18" charset="0"/>
              </a:rPr>
              <a:t>: </a:t>
            </a:r>
            <a:r>
              <a:rPr lang="el-GR" altLang="en-US" i="1">
                <a:latin typeface="Century" panose="02040604050505020304" pitchFamily="18" charset="0"/>
              </a:rPr>
              <a:t>μ</a:t>
            </a:r>
            <a:r>
              <a:rPr lang="en-US" altLang="en-US" baseline="-25000">
                <a:latin typeface="Century" panose="02040604050505020304" pitchFamily="18" charset="0"/>
              </a:rPr>
              <a:t>1</a:t>
            </a:r>
            <a:r>
              <a:rPr lang="en-US" altLang="en-US">
                <a:latin typeface="Century" panose="02040604050505020304" pitchFamily="18" charset="0"/>
              </a:rPr>
              <a:t> = </a:t>
            </a:r>
            <a:r>
              <a:rPr lang="el-GR" altLang="en-US" i="1">
                <a:latin typeface="Century" panose="02040604050505020304" pitchFamily="18" charset="0"/>
              </a:rPr>
              <a:t>μ</a:t>
            </a:r>
            <a:r>
              <a:rPr lang="en-US" altLang="en-US" baseline="-25000">
                <a:latin typeface="Century" panose="02040604050505020304" pitchFamily="18" charset="0"/>
              </a:rPr>
              <a:t>2</a:t>
            </a:r>
            <a:r>
              <a:rPr lang="en-US" altLang="en-US">
                <a:latin typeface="Century" panose="02040604050505020304" pitchFamily="18" charset="0"/>
              </a:rPr>
              <a:t> = </a:t>
            </a:r>
            <a:r>
              <a:rPr lang="el-GR" altLang="en-US" i="1">
                <a:latin typeface="Century" panose="02040604050505020304" pitchFamily="18" charset="0"/>
              </a:rPr>
              <a:t>μ</a:t>
            </a:r>
            <a:r>
              <a:rPr lang="en-US" altLang="en-US" baseline="-25000">
                <a:latin typeface="Century" panose="02040604050505020304" pitchFamily="18" charset="0"/>
              </a:rPr>
              <a:t>3 </a:t>
            </a:r>
            <a:r>
              <a:rPr lang="en-US" altLang="en-US">
                <a:latin typeface="Century" panose="02040604050505020304" pitchFamily="18" charset="0"/>
              </a:rPr>
              <a:t>= </a:t>
            </a:r>
            <a:r>
              <a:rPr lang="el-GR" altLang="en-US" i="1">
                <a:latin typeface="Century" panose="02040604050505020304" pitchFamily="18" charset="0"/>
              </a:rPr>
              <a:t>μ</a:t>
            </a:r>
            <a:r>
              <a:rPr lang="en-US" altLang="en-US" baseline="-25000">
                <a:latin typeface="Century" panose="02040604050505020304" pitchFamily="18" charset="0"/>
              </a:rPr>
              <a:t>4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33600" y="2357438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>
                <a:latin typeface="Century" panose="02040604050505020304" pitchFamily="18" charset="0"/>
                <a:sym typeface="Symbol" panose="05050102010706020507" pitchFamily="18" charset="2"/>
              </a:rPr>
              <a:t>H</a:t>
            </a:r>
            <a:r>
              <a:rPr lang="en-US" altLang="en-US" i="1" baseline="-25000">
                <a:latin typeface="Century" panose="02040604050505020304" pitchFamily="18" charset="0"/>
              </a:rPr>
              <a:t>a</a:t>
            </a:r>
            <a:r>
              <a:rPr lang="en-US" altLang="en-US">
                <a:latin typeface="Times New Roman" panose="02020603050405020304" pitchFamily="18" charset="0"/>
              </a:rPr>
              <a:t>: At least one mean is different from the others.  </a:t>
            </a:r>
            <a:r>
              <a:rPr lang="en-US" altLang="en-US">
                <a:solidFill>
                  <a:srgbClr val="E11521"/>
                </a:solidFill>
                <a:latin typeface="Century" panose="02040604050505020304" pitchFamily="18" charset="0"/>
                <a:sym typeface="Symbol" panose="05050102010706020507" pitchFamily="18" charset="2"/>
              </a:rPr>
              <a:t>(Claim)</a:t>
            </a:r>
            <a:endParaRPr lang="en-US" altLang="en-US">
              <a:solidFill>
                <a:srgbClr val="E11521"/>
              </a:solidFill>
              <a:latin typeface="Century" panose="020406040505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00" y="3086100"/>
            <a:ext cx="75882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/>
              <a:t>Because there are k = 4 samples, d.f.</a:t>
            </a:r>
            <a:r>
              <a:rPr lang="en-US" altLang="en-US" sz="2200" baseline="-25000"/>
              <a:t>N </a:t>
            </a:r>
            <a:r>
              <a:rPr lang="en-US" altLang="en-US" sz="2200"/>
              <a:t>= </a:t>
            </a:r>
            <a:r>
              <a:rPr lang="en-US" altLang="en-US" sz="2200" i="1"/>
              <a:t>k</a:t>
            </a:r>
            <a:r>
              <a:rPr lang="en-US" altLang="en-US" sz="2200"/>
              <a:t> – 1 = 4 – 1 = 3. </a:t>
            </a:r>
            <a:endParaRPr lang="en-US" altLang="en-US" sz="2200" baseline="-250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905000" y="3649663"/>
            <a:ext cx="5540375" cy="79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1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/>
              <a:t>The sum of the sample sizes is </a:t>
            </a:r>
          </a:p>
          <a:p>
            <a:pPr>
              <a:spcBef>
                <a:spcPct val="1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 i="1"/>
              <a:t>N</a:t>
            </a:r>
            <a:r>
              <a:rPr lang="en-US" altLang="en-US" sz="2200"/>
              <a:t> = </a:t>
            </a:r>
            <a:r>
              <a:rPr lang="en-US" altLang="en-US" sz="2200" i="1"/>
              <a:t>n</a:t>
            </a:r>
            <a:r>
              <a:rPr lang="en-US" altLang="en-US" sz="2200" baseline="-25000"/>
              <a:t>1</a:t>
            </a:r>
            <a:r>
              <a:rPr lang="en-US" altLang="en-US" sz="2200"/>
              <a:t> + </a:t>
            </a:r>
            <a:r>
              <a:rPr lang="en-US" altLang="en-US" sz="2200" i="1"/>
              <a:t>n</a:t>
            </a:r>
            <a:r>
              <a:rPr lang="en-US" altLang="en-US" sz="2200" baseline="-25000"/>
              <a:t>2</a:t>
            </a:r>
            <a:r>
              <a:rPr lang="en-US" altLang="en-US" sz="2200"/>
              <a:t> + </a:t>
            </a:r>
            <a:r>
              <a:rPr lang="en-US" altLang="en-US" sz="2200" i="1"/>
              <a:t>n</a:t>
            </a:r>
            <a:r>
              <a:rPr lang="en-US" altLang="en-US" sz="2200" baseline="-25000"/>
              <a:t>3</a:t>
            </a:r>
            <a:r>
              <a:rPr lang="en-US" altLang="en-US" sz="2200"/>
              <a:t> + </a:t>
            </a:r>
            <a:r>
              <a:rPr lang="en-US" altLang="en-US" sz="2200" i="1"/>
              <a:t>n</a:t>
            </a:r>
            <a:r>
              <a:rPr lang="en-US" altLang="en-US" sz="2200" baseline="-25000"/>
              <a:t>4</a:t>
            </a:r>
            <a:r>
              <a:rPr lang="en-US" altLang="en-US" sz="2200"/>
              <a:t> = 5 + 5 + 5 + 5 = 20. </a:t>
            </a:r>
            <a:endParaRPr lang="en-US" altLang="en-US" sz="2200" baseline="-250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05000" y="4610100"/>
            <a:ext cx="35623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/>
              <a:t>d.f.</a:t>
            </a:r>
            <a:r>
              <a:rPr lang="en-US" altLang="en-US" sz="2200" baseline="-25000"/>
              <a:t>D </a:t>
            </a:r>
            <a:r>
              <a:rPr lang="en-US" altLang="en-US" sz="2200"/>
              <a:t>= </a:t>
            </a:r>
            <a:r>
              <a:rPr lang="en-US" altLang="en-US" sz="2200" i="1"/>
              <a:t>N</a:t>
            </a:r>
            <a:r>
              <a:rPr lang="en-US" altLang="en-US" sz="2200"/>
              <a:t> – </a:t>
            </a:r>
            <a:r>
              <a:rPr lang="en-US" altLang="en-US" sz="2200" i="1"/>
              <a:t>k</a:t>
            </a:r>
            <a:r>
              <a:rPr lang="en-US" altLang="en-US" sz="2200"/>
              <a:t> = 20 – 4 = 16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05000" y="5286375"/>
            <a:ext cx="529431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/>
              <a:t>Using </a:t>
            </a:r>
            <a:r>
              <a:rPr lang="en-US" altLang="en-US" sz="2200" i="1">
                <a:sym typeface="Symbol" panose="05050102010706020507" pitchFamily="18" charset="2"/>
              </a:rPr>
              <a:t></a:t>
            </a:r>
            <a:r>
              <a:rPr lang="en-US" altLang="en-US" sz="2200">
                <a:sym typeface="Symbol" panose="05050102010706020507" pitchFamily="18" charset="2"/>
              </a:rPr>
              <a:t> = 0.05, </a:t>
            </a:r>
            <a:r>
              <a:rPr lang="en-US" altLang="en-US" sz="2200"/>
              <a:t>d.f.</a:t>
            </a:r>
            <a:r>
              <a:rPr lang="en-US" altLang="en-US" sz="2200" baseline="-25000"/>
              <a:t>N </a:t>
            </a:r>
            <a:r>
              <a:rPr lang="en-US" altLang="en-US" sz="2200"/>
              <a:t>= 3, and d.f.</a:t>
            </a:r>
            <a:r>
              <a:rPr lang="en-US" altLang="en-US" sz="2200" baseline="-25000"/>
              <a:t>D </a:t>
            </a:r>
            <a:r>
              <a:rPr lang="en-US" altLang="en-US" sz="2200"/>
              <a:t>= 16, 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sz="2200"/>
              <a:t>the critical value is </a:t>
            </a:r>
            <a:r>
              <a:rPr lang="en-US" altLang="en-US" sz="2200" i="1"/>
              <a:t>F</a:t>
            </a:r>
            <a:r>
              <a:rPr lang="en-US" altLang="en-US" sz="2200" baseline="-25000"/>
              <a:t>0</a:t>
            </a:r>
            <a:r>
              <a:rPr lang="en-US" altLang="en-US" sz="2200" i="1"/>
              <a:t> </a:t>
            </a:r>
            <a:r>
              <a:rPr lang="en-US" altLang="en-US" sz="2200"/>
              <a:t>=</a:t>
            </a:r>
            <a:r>
              <a:rPr lang="en-US" altLang="en-US" sz="2200" i="1"/>
              <a:t> </a:t>
            </a:r>
            <a:r>
              <a:rPr lang="en-US" altLang="en-US" sz="2200"/>
              <a:t>3.24.</a:t>
            </a:r>
          </a:p>
        </p:txBody>
      </p:sp>
    </p:spTree>
    <p:extLst>
      <p:ext uri="{BB962C8B-B14F-4D97-AF65-F5344CB8AC3E}">
        <p14:creationId xmlns:p14="http://schemas.microsoft.com/office/powerpoint/2010/main" xmlns="" val="1001868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28800" y="1390650"/>
            <a:ext cx="84121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 continued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28800" y="1795463"/>
            <a:ext cx="836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entury" panose="02040604050505020304" pitchFamily="18" charset="0"/>
              </a:rPr>
              <a:t>To find the test statistic, the following must be calculated.</a:t>
            </a:r>
            <a:endParaRPr lang="en-US" altLang="en-US">
              <a:solidFill>
                <a:srgbClr val="E11521"/>
              </a:solidFill>
              <a:latin typeface="Century" panose="02040604050505020304" pitchFamily="18" charset="0"/>
              <a:sym typeface="Symbol" panose="05050102010706020507" pitchFamily="18" charset="2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76500"/>
            <a:ext cx="1143000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476500"/>
            <a:ext cx="5443538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51863" y="2690813"/>
            <a:ext cx="1196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390900"/>
            <a:ext cx="173672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90900"/>
            <a:ext cx="2081213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4275" y="4213225"/>
            <a:ext cx="5680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099050"/>
            <a:ext cx="5286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9038" y="5938838"/>
            <a:ext cx="2055812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448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Content Placeholder 1"/>
          <p:cNvSpPr>
            <a:spLocks noGrp="1"/>
          </p:cNvSpPr>
          <p:nvPr>
            <p:ph idx="1"/>
          </p:nvPr>
        </p:nvSpPr>
        <p:spPr>
          <a:xfrm>
            <a:off x="1981200" y="2209801"/>
            <a:ext cx="8229600" cy="3916363"/>
          </a:xfrm>
        </p:spPr>
        <p:txBody>
          <a:bodyPr/>
          <a:lstStyle/>
          <a:p>
            <a:pPr marL="107950" indent="0">
              <a:buNone/>
            </a:pPr>
            <a:endParaRPr lang="en-GB" altLang="en-US" dirty="0"/>
          </a:p>
          <a:p>
            <a:pPr marL="565150" indent="-457200"/>
            <a:r>
              <a:rPr lang="en-GB" altLang="en-US" dirty="0" smtClean="0"/>
              <a:t>The ship Titanic sank in 1912 with the loss of most of its passengers</a:t>
            </a:r>
          </a:p>
          <a:p>
            <a:pPr marL="565150" indent="-457200"/>
            <a:r>
              <a:rPr lang="en-GB" altLang="en-US" dirty="0" smtClean="0"/>
              <a:t>809 of the 1,309 passengers and crew died</a:t>
            </a:r>
          </a:p>
          <a:p>
            <a:pPr marL="508000" lvl="1" indent="0">
              <a:buNone/>
            </a:pPr>
            <a:r>
              <a:rPr lang="en-GB" altLang="en-US" sz="3200" dirty="0"/>
              <a:t>= 61.8%</a:t>
            </a:r>
          </a:p>
          <a:p>
            <a:pPr marL="565150" indent="-457200"/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Research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question: </a:t>
            </a:r>
            <a:r>
              <a:rPr lang="en-GB" dirty="0"/>
              <a:t>Did </a:t>
            </a:r>
            <a:r>
              <a:rPr lang="en-GB" dirty="0" smtClean="0"/>
              <a:t>class (of travel) affect </a:t>
            </a:r>
            <a:r>
              <a:rPr lang="en-GB" dirty="0"/>
              <a:t>survival?</a:t>
            </a:r>
          </a:p>
          <a:p>
            <a:pPr marL="107950" indent="0">
              <a:buNone/>
            </a:pPr>
            <a:endParaRPr lang="en-GB" altLang="en-US" dirty="0" smtClean="0"/>
          </a:p>
          <a:p>
            <a:pPr marL="107950" indent="0">
              <a:buNone/>
            </a:pPr>
            <a:endParaRPr lang="en-GB" altLang="en-US" dirty="0" smtClean="0"/>
          </a:p>
          <a:p>
            <a:pPr marL="107950" indent="0">
              <a:buNone/>
            </a:pPr>
            <a:endParaRPr lang="en-GB" alt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856713"/>
            <a:ext cx="48895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/>
              <a:t>Example: Titanic</a:t>
            </a:r>
            <a:endParaRPr lang="en-GB" dirty="0"/>
          </a:p>
        </p:txBody>
      </p:sp>
      <p:pic>
        <p:nvPicPr>
          <p:cNvPr id="5" name="Picture 4" descr="https://encrypted-tbn1.gstatic.com/images?q=tbn:ANd9GcTb9--uTbEdMOczXiZaABXReQ6TOItAPC1C3SbFdBIC-aIcuckK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8640"/>
            <a:ext cx="3309786" cy="247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5170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28800" y="1483518"/>
            <a:ext cx="841216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/>
              <a:t>Example continued</a:t>
            </a:r>
            <a:r>
              <a:rPr lang="en-US" altLang="en-US">
                <a:latin typeface="Times New Roman" panose="02020603050405020304" pitchFamily="18" charset="0"/>
              </a:rPr>
              <a:t>: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950243"/>
            <a:ext cx="16351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12143"/>
            <a:ext cx="167005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4500" y="2688431"/>
            <a:ext cx="57023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9138" y="3418681"/>
            <a:ext cx="53895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107656"/>
            <a:ext cx="18700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388" y="4702968"/>
            <a:ext cx="12922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1850" y="4717256"/>
            <a:ext cx="1900238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883943"/>
            <a:ext cx="920750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767638" y="4768056"/>
            <a:ext cx="206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/>
              <a:t>1.870 &lt; </a:t>
            </a:r>
            <a:r>
              <a:rPr lang="en-US" altLang="en-US" i="1"/>
              <a:t> </a:t>
            </a:r>
            <a:r>
              <a:rPr lang="en-US" altLang="en-US"/>
              <a:t>3.24.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010400" y="4017168"/>
            <a:ext cx="1524000" cy="793750"/>
            <a:chOff x="3456" y="2716"/>
            <a:chExt cx="960" cy="500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56" y="2716"/>
              <a:ext cx="9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Test statistic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032" y="31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839200" y="4017168"/>
            <a:ext cx="1371600" cy="793750"/>
            <a:chOff x="4608" y="2716"/>
            <a:chExt cx="864" cy="500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608" y="2716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chemeClr val="hlink"/>
                  </a:solidFill>
                </a:rPr>
                <a:t>Critical value</a:t>
              </a:r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 flipH="1">
              <a:off x="4944" y="312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Century" panose="02040604050505020304" pitchFamily="18" charset="0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467600" y="5312568"/>
            <a:ext cx="2506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/>
              <a:t>Fail to reject </a:t>
            </a:r>
            <a:r>
              <a:rPr lang="en-US" altLang="en-US" i="1"/>
              <a:t>H</a:t>
            </a:r>
            <a:r>
              <a:rPr lang="en-US" altLang="en-US" i="1" baseline="-25000"/>
              <a:t>0</a:t>
            </a:r>
            <a:r>
              <a:rPr lang="en-US" altLang="en-US" i="1"/>
              <a:t>.</a:t>
            </a:r>
            <a:endParaRPr lang="en-US" altLang="en-US"/>
          </a:p>
        </p:txBody>
      </p:sp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1943100" y="5847556"/>
            <a:ext cx="838200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" panose="020406040505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sz="2200">
                <a:solidFill>
                  <a:schemeClr val="folHlink"/>
                </a:solidFill>
              </a:rPr>
              <a:t>There is not enough evidence at the 5% level to conclude </a:t>
            </a:r>
            <a:r>
              <a:rPr lang="en-US" altLang="en-US" sz="2200">
                <a:solidFill>
                  <a:schemeClr val="folHlink"/>
                </a:solidFill>
                <a:sym typeface="Symbol" panose="05050102010706020507" pitchFamily="18" charset="2"/>
              </a:rPr>
              <a:t>that the mean salary is different in at least one of the areas.</a:t>
            </a:r>
          </a:p>
        </p:txBody>
      </p:sp>
    </p:spTree>
    <p:extLst>
      <p:ext uri="{BB962C8B-B14F-4D97-AF65-F5344CB8AC3E}">
        <p14:creationId xmlns:p14="http://schemas.microsoft.com/office/powerpoint/2010/main" xmlns="" val="1411689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Maximum likelihood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goal of maximum likelihood is to fit an optimal statistical distribution to some data. </a:t>
            </a:r>
            <a:endParaRPr lang="en-US" dirty="0" smtClean="0"/>
          </a:p>
          <a:p>
            <a:r>
              <a:rPr lang="en-US" dirty="0" smtClean="0"/>
              <a:t>This makes </a:t>
            </a:r>
            <a:r>
              <a:rPr lang="en-US" dirty="0"/>
              <a:t>the data easier to work with, makes it more general, allows us to see if new </a:t>
            </a:r>
            <a:r>
              <a:rPr lang="en-US" dirty="0" smtClean="0"/>
              <a:t>data follows </a:t>
            </a:r>
            <a:r>
              <a:rPr lang="en-US" dirty="0"/>
              <a:t>the same distribution as the previous data, and lastly, it allows us to </a:t>
            </a:r>
            <a:r>
              <a:rPr lang="en-US" dirty="0" smtClean="0"/>
              <a:t>classify </a:t>
            </a:r>
            <a:r>
              <a:rPr lang="en-US" dirty="0" err="1" smtClean="0"/>
              <a:t>unlabelled</a:t>
            </a:r>
            <a:r>
              <a:rPr lang="en-US" dirty="0" smtClean="0"/>
              <a:t> </a:t>
            </a:r>
            <a:r>
              <a:rPr lang="en-US" dirty="0"/>
              <a:t>data points. </a:t>
            </a:r>
            <a:endParaRPr lang="en-US" dirty="0" smtClean="0"/>
          </a:p>
          <a:p>
            <a:r>
              <a:rPr lang="en-US" dirty="0"/>
              <a:t>Lets call the overall set of parameters for the distribution θ. In our case this includes the </a:t>
            </a:r>
            <a:r>
              <a:rPr lang="en-US" dirty="0" smtClean="0"/>
              <a:t>mean and </a:t>
            </a:r>
            <a:r>
              <a:rPr lang="en-US" dirty="0"/>
              <a:t>the variance for each feature. What we want to do now is obtain the parameter set θ </a:t>
            </a:r>
            <a:r>
              <a:rPr lang="en-US" dirty="0" smtClean="0"/>
              <a:t>that </a:t>
            </a:r>
            <a:r>
              <a:rPr lang="en-US" dirty="0" err="1" smtClean="0"/>
              <a:t>maximises</a:t>
            </a:r>
            <a:r>
              <a:rPr lang="en-US" dirty="0" smtClean="0"/>
              <a:t> </a:t>
            </a:r>
            <a:r>
              <a:rPr lang="en-US" dirty="0"/>
              <a:t>the joint density function of the data vector; the so called </a:t>
            </a:r>
            <a:r>
              <a:rPr lang="en-US" i="1" dirty="0" smtClean="0"/>
              <a:t>Likelihood function </a:t>
            </a:r>
            <a:r>
              <a:rPr lang="en-US" i="1" dirty="0"/>
              <a:t>L(θ). </a:t>
            </a:r>
            <a:r>
              <a:rPr lang="en-US" dirty="0"/>
              <a:t>This likelihood function can also be expressed as </a:t>
            </a:r>
            <a:r>
              <a:rPr lang="en-US" i="1" dirty="0"/>
              <a:t>P(</a:t>
            </a:r>
            <a:r>
              <a:rPr lang="en-US" i="1" dirty="0" err="1"/>
              <a:t>X|θ</a:t>
            </a:r>
            <a:r>
              <a:rPr lang="en-US" i="1" dirty="0"/>
              <a:t>)</a:t>
            </a:r>
            <a:r>
              <a:rPr lang="en-US" dirty="0"/>
              <a:t>, which can be read </a:t>
            </a:r>
            <a:r>
              <a:rPr lang="en-US" dirty="0" smtClean="0"/>
              <a:t>as the </a:t>
            </a:r>
            <a:r>
              <a:rPr lang="en-US" dirty="0"/>
              <a:t>conditional probability of X given the parameter set θ.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69" y="5099577"/>
            <a:ext cx="9045724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67073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3292"/>
            <a:ext cx="10515600" cy="5723671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magine </a:t>
            </a:r>
            <a:r>
              <a:rPr lang="en-US" dirty="0"/>
              <a:t>a binary classification problem between male and female individuals using </a:t>
            </a:r>
            <a:r>
              <a:rPr lang="en-US" dirty="0" smtClean="0"/>
              <a:t>height. Once </a:t>
            </a:r>
            <a:r>
              <a:rPr lang="en-US" dirty="0"/>
              <a:t>we have calculated the probability distribution of men and woman heights, and we </a:t>
            </a:r>
            <a:r>
              <a:rPr lang="en-US" dirty="0" smtClean="0"/>
              <a:t>get a </a:t>
            </a:r>
            <a:r>
              <a:rPr lang="en-US" dirty="0"/>
              <a:t>new data point (as height with no label), we can assign it to the most likely class, </a:t>
            </a:r>
            <a:r>
              <a:rPr lang="en-US" dirty="0" smtClean="0"/>
              <a:t>seeing which </a:t>
            </a:r>
            <a:r>
              <a:rPr lang="en-US" dirty="0"/>
              <a:t>distribution reports the highest probability of the two 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08" y="2555631"/>
            <a:ext cx="9510584" cy="40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180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95" y="936618"/>
            <a:ext cx="5349704" cy="1280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5" y="2991866"/>
            <a:ext cx="10066535" cy="24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445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124745"/>
            <a:ext cx="8363272" cy="4666523"/>
          </a:xfrm>
        </p:spPr>
        <p:txBody>
          <a:bodyPr/>
          <a:lstStyle/>
          <a:p>
            <a:pPr marL="360363" indent="-250825">
              <a:tabLst>
                <a:tab pos="2428875" algn="l"/>
              </a:tabLst>
            </a:pP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Null: </a:t>
            </a:r>
            <a:r>
              <a:rPr lang="en-GB" dirty="0" smtClean="0"/>
              <a:t>	There is </a:t>
            </a:r>
            <a:r>
              <a:rPr lang="en-GB" b="1" dirty="0" smtClean="0"/>
              <a:t>NO</a:t>
            </a:r>
            <a:r>
              <a:rPr lang="en-GB" dirty="0" smtClean="0"/>
              <a:t> association between </a:t>
            </a:r>
          </a:p>
          <a:p>
            <a:pPr marL="360363" indent="-250825">
              <a:buNone/>
              <a:tabLst>
                <a:tab pos="2428875" algn="l"/>
              </a:tabLst>
            </a:pPr>
            <a:r>
              <a:rPr lang="en-GB" dirty="0" smtClean="0"/>
              <a:t>		class and survival</a:t>
            </a:r>
          </a:p>
          <a:p>
            <a:pPr marL="360363" indent="-250825">
              <a:tabLst>
                <a:tab pos="2428875" algn="l"/>
              </a:tabLst>
            </a:pP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Alternative:</a:t>
            </a:r>
            <a:r>
              <a:rPr lang="en-GB" b="1" dirty="0" smtClean="0"/>
              <a:t> </a:t>
            </a:r>
            <a:r>
              <a:rPr lang="en-GB" dirty="0" smtClean="0"/>
              <a:t>There </a:t>
            </a:r>
            <a:r>
              <a:rPr lang="en-GB" b="1" dirty="0" smtClean="0"/>
              <a:t>IS</a:t>
            </a:r>
            <a:r>
              <a:rPr lang="en-GB" dirty="0" smtClean="0"/>
              <a:t> an association between</a:t>
            </a:r>
          </a:p>
          <a:p>
            <a:pPr marL="360363" indent="-250825">
              <a:buNone/>
              <a:tabLst>
                <a:tab pos="2428875" algn="l"/>
              </a:tabLst>
            </a:pPr>
            <a:r>
              <a:rPr lang="en-GB" dirty="0" smtClean="0"/>
              <a:t>		class and survival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Chi squared Test?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00401"/>
            <a:ext cx="5531296" cy="3162073"/>
          </a:xfrm>
          <a:prstGeom prst="rect">
            <a:avLst/>
          </a:prstGeom>
          <a:solidFill>
            <a:srgbClr val="FFFF00">
              <a:alpha val="17000"/>
            </a:srgbClr>
          </a:solidFill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 rot="16200000" flipH="1">
            <a:off x="2084676" y="4316126"/>
            <a:ext cx="330866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 x 2 </a:t>
            </a:r>
          </a:p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contingency table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1800" y="4800601"/>
            <a:ext cx="2209800" cy="1165065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268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2610</Words>
  <Application>Microsoft Office PowerPoint</Application>
  <PresentationFormat>Custom</PresentationFormat>
  <Paragraphs>392</Paragraphs>
  <Slides>83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Office Theme</vt:lpstr>
      <vt:lpstr>Equation</vt:lpstr>
      <vt:lpstr>Bitmap Image</vt:lpstr>
      <vt:lpstr>Hypothetical Testing</vt:lpstr>
      <vt:lpstr>Slide 2</vt:lpstr>
      <vt:lpstr>Slide 3</vt:lpstr>
      <vt:lpstr>Slide 4</vt:lpstr>
      <vt:lpstr>Slide 5</vt:lpstr>
      <vt:lpstr>Hypothesis and Statistical Inferences</vt:lpstr>
      <vt:lpstr>Slide 7</vt:lpstr>
      <vt:lpstr>Example: Titanic</vt:lpstr>
      <vt:lpstr>Chi squared Test?</vt:lpstr>
      <vt:lpstr>What would be expected if the null is true?</vt:lpstr>
      <vt:lpstr>What would be expected if the null is true?</vt:lpstr>
      <vt:lpstr>Chi-Squared Test Actually Compares Observed and Expected Frequencies</vt:lpstr>
      <vt:lpstr>Steps to Perform Hypothesis Testing</vt:lpstr>
      <vt:lpstr>Slide 14</vt:lpstr>
      <vt:lpstr>Old System Vs New System</vt:lpstr>
      <vt:lpstr>Slide 16</vt:lpstr>
      <vt:lpstr>Slide 17</vt:lpstr>
      <vt:lpstr>Slide 18</vt:lpstr>
      <vt:lpstr>Slide 19</vt:lpstr>
      <vt:lpstr>Slide 20</vt:lpstr>
      <vt:lpstr>Slide 21</vt:lpstr>
      <vt:lpstr>Level of Significance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T-Test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Chi-squared test statistic</vt:lpstr>
      <vt:lpstr>A die is thrown n times the below table shows the frequency of observed data. Find whether the die is fair or not. With (alpha value =0.05)</vt:lpstr>
      <vt:lpstr>Slide 51</vt:lpstr>
      <vt:lpstr>Slide 52</vt:lpstr>
      <vt:lpstr>Slide 53</vt:lpstr>
      <vt:lpstr>Chi-square table</vt:lpstr>
      <vt:lpstr>Slide 55</vt:lpstr>
      <vt:lpstr>Slide 56</vt:lpstr>
      <vt:lpstr>Slide 57</vt:lpstr>
      <vt:lpstr>Slide 58</vt:lpstr>
      <vt:lpstr>Observed and Expected Frequencies</vt:lpstr>
      <vt:lpstr>Chi-squared = 12</vt:lpstr>
      <vt:lpstr>Degrees of freedom = 2</vt:lpstr>
      <vt:lpstr>Chi-square table</vt:lpstr>
      <vt:lpstr>Conclusion</vt:lpstr>
      <vt:lpstr>Slide 64</vt:lpstr>
      <vt:lpstr>Slide 65</vt:lpstr>
      <vt:lpstr>Slide 66</vt:lpstr>
      <vt:lpstr>Slide 67</vt:lpstr>
      <vt:lpstr>ANOVA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Maximum likelihood</vt:lpstr>
      <vt:lpstr>Slide 82</vt:lpstr>
      <vt:lpstr>Slide 83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MadhuMurali</dc:creator>
  <cp:lastModifiedBy>STUDENT</cp:lastModifiedBy>
  <cp:revision>23</cp:revision>
  <dcterms:created xsi:type="dcterms:W3CDTF">2021-12-10T16:48:15Z</dcterms:created>
  <dcterms:modified xsi:type="dcterms:W3CDTF">2022-11-02T07:07:28Z</dcterms:modified>
</cp:coreProperties>
</file>